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18288000" cy="10287000"/>
  <p:notesSz cx="6858000" cy="9144000"/>
  <p:embeddedFontLst>
    <p:embeddedFont>
      <p:font typeface="Work Sans Semi-Bold" charset="1" panose="00000000000000000000"/>
      <p:regular r:id="rId33"/>
    </p:embeddedFont>
    <p:embeddedFont>
      <p:font typeface="Work Sans" charset="1" panose="00000000000000000000"/>
      <p:regular r:id="rId34"/>
    </p:embeddedFont>
    <p:embeddedFont>
      <p:font typeface="Work Sans Bold" charset="1" panose="000000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jpe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jpe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2686050"/>
            <a:chOff x="0" y="0"/>
            <a:chExt cx="4987154" cy="790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7156" cy="790100"/>
            </a:xfrm>
            <a:custGeom>
              <a:avLst/>
              <a:gdLst/>
              <a:ahLst/>
              <a:cxnLst/>
              <a:rect r="r" b="b" t="t" l="l"/>
              <a:pathLst>
                <a:path h="790100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10707"/>
                  </a:lnTo>
                  <a:cubicBezTo>
                    <a:pt x="0" y="547218"/>
                    <a:pt x="13458" y="582448"/>
                    <a:pt x="37800" y="609659"/>
                  </a:cubicBezTo>
                  <a:lnTo>
                    <a:pt x="154967" y="740636"/>
                  </a:lnTo>
                  <a:cubicBezTo>
                    <a:pt x="183122" y="772111"/>
                    <a:pt x="223353" y="790101"/>
                    <a:pt x="265584" y="790100"/>
                  </a:cubicBezTo>
                  <a:lnTo>
                    <a:pt x="4838740" y="790100"/>
                  </a:lnTo>
                  <a:cubicBezTo>
                    <a:pt x="4878102" y="790100"/>
                    <a:pt x="4915853" y="774464"/>
                    <a:pt x="4943686" y="746630"/>
                  </a:cubicBezTo>
                  <a:cubicBezTo>
                    <a:pt x="4971519" y="718797"/>
                    <a:pt x="4987156" y="681047"/>
                    <a:pt x="4987156" y="641685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016CDD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734675" y="7834471"/>
            <a:ext cx="6886575" cy="1785779"/>
            <a:chOff x="0" y="0"/>
            <a:chExt cx="1813748" cy="4703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13748" cy="470329"/>
            </a:xfrm>
            <a:custGeom>
              <a:avLst/>
              <a:gdLst/>
              <a:ahLst/>
              <a:cxnLst/>
              <a:rect r="r" b="b" t="t" l="l"/>
              <a:pathLst>
                <a:path h="470329" w="1813748">
                  <a:moveTo>
                    <a:pt x="44968" y="0"/>
                  </a:moveTo>
                  <a:lnTo>
                    <a:pt x="1768780" y="0"/>
                  </a:lnTo>
                  <a:cubicBezTo>
                    <a:pt x="1780706" y="0"/>
                    <a:pt x="1792144" y="4738"/>
                    <a:pt x="1800577" y="13171"/>
                  </a:cubicBezTo>
                  <a:cubicBezTo>
                    <a:pt x="1809011" y="21604"/>
                    <a:pt x="1813748" y="33042"/>
                    <a:pt x="1813748" y="44968"/>
                  </a:cubicBezTo>
                  <a:lnTo>
                    <a:pt x="1813748" y="425360"/>
                  </a:lnTo>
                  <a:cubicBezTo>
                    <a:pt x="1813748" y="437287"/>
                    <a:pt x="1809011" y="448724"/>
                    <a:pt x="1800577" y="457158"/>
                  </a:cubicBezTo>
                  <a:cubicBezTo>
                    <a:pt x="1792144" y="465591"/>
                    <a:pt x="1780706" y="470329"/>
                    <a:pt x="1768780" y="470329"/>
                  </a:cubicBezTo>
                  <a:lnTo>
                    <a:pt x="44968" y="470329"/>
                  </a:lnTo>
                  <a:cubicBezTo>
                    <a:pt x="33042" y="470329"/>
                    <a:pt x="21604" y="465591"/>
                    <a:pt x="13171" y="457158"/>
                  </a:cubicBezTo>
                  <a:cubicBezTo>
                    <a:pt x="4738" y="448724"/>
                    <a:pt x="0" y="437287"/>
                    <a:pt x="0" y="425360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solidFill>
              <a:srgbClr val="09152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813748" cy="5274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734675" y="3657600"/>
            <a:ext cx="6886575" cy="3872071"/>
            <a:chOff x="0" y="0"/>
            <a:chExt cx="1066911" cy="59988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66911" cy="599885"/>
            </a:xfrm>
            <a:custGeom>
              <a:avLst/>
              <a:gdLst/>
              <a:ahLst/>
              <a:cxnLst/>
              <a:rect r="r" b="b" t="t" l="l"/>
              <a:pathLst>
                <a:path h="599885" w="1066911">
                  <a:moveTo>
                    <a:pt x="44968" y="0"/>
                  </a:moveTo>
                  <a:lnTo>
                    <a:pt x="1021942" y="0"/>
                  </a:lnTo>
                  <a:cubicBezTo>
                    <a:pt x="1033869" y="0"/>
                    <a:pt x="1045307" y="4738"/>
                    <a:pt x="1053740" y="13171"/>
                  </a:cubicBezTo>
                  <a:cubicBezTo>
                    <a:pt x="1062173" y="21604"/>
                    <a:pt x="1066911" y="33042"/>
                    <a:pt x="1066911" y="44968"/>
                  </a:cubicBezTo>
                  <a:lnTo>
                    <a:pt x="1066911" y="554917"/>
                  </a:lnTo>
                  <a:cubicBezTo>
                    <a:pt x="1066911" y="566843"/>
                    <a:pt x="1062173" y="578281"/>
                    <a:pt x="1053740" y="586714"/>
                  </a:cubicBezTo>
                  <a:cubicBezTo>
                    <a:pt x="1045307" y="595147"/>
                    <a:pt x="1033869" y="599885"/>
                    <a:pt x="1021942" y="599885"/>
                  </a:cubicBezTo>
                  <a:lnTo>
                    <a:pt x="44968" y="599885"/>
                  </a:lnTo>
                  <a:cubicBezTo>
                    <a:pt x="33042" y="599885"/>
                    <a:pt x="21604" y="595147"/>
                    <a:pt x="13171" y="586714"/>
                  </a:cubicBezTo>
                  <a:cubicBezTo>
                    <a:pt x="4738" y="578281"/>
                    <a:pt x="0" y="566843"/>
                    <a:pt x="0" y="554917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-202" t="0" r="-202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666750" y="3657600"/>
            <a:ext cx="9763125" cy="5962650"/>
            <a:chOff x="0" y="0"/>
            <a:chExt cx="4083676" cy="249403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54483" y="50038"/>
              <a:ext cx="3974583" cy="2394589"/>
            </a:xfrm>
            <a:custGeom>
              <a:avLst/>
              <a:gdLst/>
              <a:ahLst/>
              <a:cxnLst/>
              <a:rect r="r" b="b" t="t" l="l"/>
              <a:pathLst>
                <a:path h="2394589" w="3974583">
                  <a:moveTo>
                    <a:pt x="3886953" y="2394589"/>
                  </a:moveTo>
                  <a:lnTo>
                    <a:pt x="87757" y="2394589"/>
                  </a:lnTo>
                  <a:cubicBezTo>
                    <a:pt x="39370" y="2394589"/>
                    <a:pt x="0" y="2355346"/>
                    <a:pt x="0" y="2306832"/>
                  </a:cubicBezTo>
                  <a:lnTo>
                    <a:pt x="0" y="87757"/>
                  </a:lnTo>
                  <a:cubicBezTo>
                    <a:pt x="0" y="39370"/>
                    <a:pt x="39243" y="0"/>
                    <a:pt x="87757" y="0"/>
                  </a:cubicBezTo>
                  <a:lnTo>
                    <a:pt x="3886826" y="0"/>
                  </a:lnTo>
                  <a:cubicBezTo>
                    <a:pt x="3935213" y="0"/>
                    <a:pt x="3974583" y="39243"/>
                    <a:pt x="3974583" y="87757"/>
                  </a:cubicBezTo>
                  <a:lnTo>
                    <a:pt x="3974583" y="2306832"/>
                  </a:lnTo>
                  <a:cubicBezTo>
                    <a:pt x="3974583" y="2355219"/>
                    <a:pt x="3935340" y="2394589"/>
                    <a:pt x="3886826" y="2394589"/>
                  </a:cubicBezTo>
                  <a:close/>
                </a:path>
              </a:pathLst>
            </a:custGeom>
            <a:blipFill>
              <a:blip r:embed="rId3"/>
              <a:stretch>
                <a:fillRect l="0" t="-209" r="0" b="-209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83549" cy="2493903"/>
            </a:xfrm>
            <a:custGeom>
              <a:avLst/>
              <a:gdLst/>
              <a:ahLst/>
              <a:cxnLst/>
              <a:rect r="r" b="b" t="t" l="l"/>
              <a:pathLst>
                <a:path h="2493903" w="4083549">
                  <a:moveTo>
                    <a:pt x="0" y="91567"/>
                  </a:moveTo>
                  <a:lnTo>
                    <a:pt x="0" y="2402337"/>
                  </a:lnTo>
                  <a:cubicBezTo>
                    <a:pt x="0" y="2452882"/>
                    <a:pt x="41021" y="2493903"/>
                    <a:pt x="91567" y="2493903"/>
                  </a:cubicBezTo>
                  <a:lnTo>
                    <a:pt x="3991982" y="2493903"/>
                  </a:lnTo>
                  <a:cubicBezTo>
                    <a:pt x="4042528" y="2493903"/>
                    <a:pt x="4083549" y="2452882"/>
                    <a:pt x="4083549" y="2402337"/>
                  </a:cubicBezTo>
                  <a:lnTo>
                    <a:pt x="4083549" y="91567"/>
                  </a:lnTo>
                  <a:cubicBezTo>
                    <a:pt x="4083549" y="41021"/>
                    <a:pt x="4042528" y="0"/>
                    <a:pt x="3991982" y="0"/>
                  </a:cubicBezTo>
                  <a:lnTo>
                    <a:pt x="91567" y="0"/>
                  </a:lnTo>
                  <a:cubicBezTo>
                    <a:pt x="41021" y="0"/>
                    <a:pt x="0" y="41021"/>
                    <a:pt x="0" y="91567"/>
                  </a:cubicBezTo>
                  <a:close/>
                  <a:moveTo>
                    <a:pt x="3241793" y="331724"/>
                  </a:moveTo>
                  <a:lnTo>
                    <a:pt x="3900923" y="331724"/>
                  </a:lnTo>
                  <a:cubicBezTo>
                    <a:pt x="3951469" y="331724"/>
                    <a:pt x="3992490" y="372745"/>
                    <a:pt x="3992490" y="423291"/>
                  </a:cubicBezTo>
                  <a:lnTo>
                    <a:pt x="3992490" y="2311277"/>
                  </a:lnTo>
                  <a:cubicBezTo>
                    <a:pt x="3992490" y="2361823"/>
                    <a:pt x="3951469" y="2402844"/>
                    <a:pt x="3900923" y="2402844"/>
                  </a:cubicBezTo>
                  <a:lnTo>
                    <a:pt x="182753" y="2402844"/>
                  </a:lnTo>
                  <a:cubicBezTo>
                    <a:pt x="132207" y="2402844"/>
                    <a:pt x="91186" y="2361823"/>
                    <a:pt x="91186" y="2311277"/>
                  </a:cubicBezTo>
                  <a:lnTo>
                    <a:pt x="91186" y="182753"/>
                  </a:lnTo>
                  <a:cubicBezTo>
                    <a:pt x="91186" y="132207"/>
                    <a:pt x="132207" y="91186"/>
                    <a:pt x="182753" y="91186"/>
                  </a:cubicBezTo>
                  <a:lnTo>
                    <a:pt x="2944740" y="91186"/>
                  </a:lnTo>
                  <a:cubicBezTo>
                    <a:pt x="2970775" y="91186"/>
                    <a:pt x="2995667" y="102235"/>
                    <a:pt x="3013066" y="121666"/>
                  </a:cubicBezTo>
                  <a:lnTo>
                    <a:pt x="3173721" y="301244"/>
                  </a:lnTo>
                  <a:cubicBezTo>
                    <a:pt x="3191120" y="320675"/>
                    <a:pt x="3215885" y="331724"/>
                    <a:pt x="3242047" y="331724"/>
                  </a:cubicBezTo>
                  <a:lnTo>
                    <a:pt x="3241793" y="331724"/>
                  </a:lnTo>
                  <a:close/>
                </a:path>
              </a:pathLst>
            </a:custGeom>
            <a:solidFill>
              <a:srgbClr val="E0E7FF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15220953" y="1376364"/>
            <a:ext cx="1266822" cy="1266822"/>
          </a:xfrm>
          <a:custGeom>
            <a:avLst/>
            <a:gdLst/>
            <a:ahLst/>
            <a:cxnLst/>
            <a:rect r="r" b="b" t="t" l="l"/>
            <a:pathLst>
              <a:path h="1266822" w="1266822">
                <a:moveTo>
                  <a:pt x="0" y="0"/>
                </a:moveTo>
                <a:lnTo>
                  <a:pt x="1266822" y="0"/>
                </a:lnTo>
                <a:lnTo>
                  <a:pt x="1266822" y="1266822"/>
                </a:lnTo>
                <a:lnTo>
                  <a:pt x="0" y="12668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4050827" y="8972561"/>
            <a:ext cx="1387746" cy="1271680"/>
          </a:xfrm>
          <a:custGeom>
            <a:avLst/>
            <a:gdLst/>
            <a:ahLst/>
            <a:cxnLst/>
            <a:rect r="r" b="b" t="t" l="l"/>
            <a:pathLst>
              <a:path h="1271680" w="1387746">
                <a:moveTo>
                  <a:pt x="0" y="0"/>
                </a:moveTo>
                <a:lnTo>
                  <a:pt x="1387746" y="0"/>
                </a:lnTo>
                <a:lnTo>
                  <a:pt x="1387746" y="1271680"/>
                </a:lnTo>
                <a:lnTo>
                  <a:pt x="0" y="12716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20434" y="1570221"/>
            <a:ext cx="13424266" cy="1035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00"/>
              </a:lnSpc>
            </a:pPr>
            <a:r>
              <a:rPr lang="en-US" b="true" sz="8000" spc="-4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Video Games Market Analysis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1388359" y="8167816"/>
            <a:ext cx="5603210" cy="999890"/>
            <a:chOff x="0" y="0"/>
            <a:chExt cx="7470947" cy="1333187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47625"/>
              <a:ext cx="7470947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Presented by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75962"/>
              <a:ext cx="7470947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00"/>
                </a:lnSpc>
              </a:pPr>
              <a:r>
                <a:rPr lang="en-US" sz="3000" spc="-16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Patole Jeremy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973118" y="8162936"/>
            <a:ext cx="2286182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05/12/2025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963229" y="2595561"/>
            <a:ext cx="4361542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Data Source : RAWG API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6554" y="465972"/>
            <a:ext cx="17648319" cy="9319899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lnTo>
                    <a:pt x="965120" y="1606277"/>
                  </a:lnTo>
                  <a:close/>
                </a:path>
              </a:pathLst>
            </a:custGeom>
            <a:solidFill>
              <a:srgbClr val="1F2937"/>
            </a:solidFill>
            <a:ln cap="rnd" w="12700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800728" y="2850703"/>
            <a:ext cx="8824159" cy="4937922"/>
          </a:xfrm>
          <a:custGeom>
            <a:avLst/>
            <a:gdLst/>
            <a:ahLst/>
            <a:cxnLst/>
            <a:rect r="r" b="b" t="t" l="l"/>
            <a:pathLst>
              <a:path h="4937922" w="8824159">
                <a:moveTo>
                  <a:pt x="0" y="0"/>
                </a:moveTo>
                <a:lnTo>
                  <a:pt x="8824160" y="0"/>
                </a:lnTo>
                <a:lnTo>
                  <a:pt x="8824160" y="4937921"/>
                </a:lnTo>
                <a:lnTo>
                  <a:pt x="0" y="49379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4787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8085" y="2724902"/>
            <a:ext cx="8122643" cy="3781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Formulation : 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0 : There is no correlation between game genre and user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ratin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g</a:t>
            </a:r>
          </a:p>
          <a:p>
            <a:pPr algn="l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H1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: Game genre and the probability of a high rating game are related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Test :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We can perform here an independance chi-square test</a:t>
            </a:r>
          </a:p>
          <a:p>
            <a:pPr algn="l" marL="0" indent="0" lvl="0">
              <a:lnSpc>
                <a:spcPts val="252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811701" y="1104900"/>
            <a:ext cx="15179570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spc="-219" b="true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H3. There is a difference in genre distribution based on User rating</a:t>
            </a:r>
          </a:p>
          <a:p>
            <a:pPr algn="l">
              <a:lnSpc>
                <a:spcPts val="3999"/>
              </a:lnSpc>
            </a:pPr>
          </a:p>
          <a:p>
            <a:pPr algn="l">
              <a:lnSpc>
                <a:spcPts val="3999"/>
              </a:lnSpc>
            </a:pPr>
          </a:p>
          <a:p>
            <a:pPr algn="l" marL="0" indent="0" lvl="0">
              <a:lnSpc>
                <a:spcPts val="69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78085" y="6559229"/>
            <a:ext cx="7877528" cy="2673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Reject H0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There is a correlation between game genre and high rating probability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6554" y="465972"/>
            <a:ext cx="17648319" cy="9319899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lnTo>
                    <a:pt x="965120" y="1606277"/>
                  </a:lnTo>
                  <a:close/>
                </a:path>
              </a:pathLst>
            </a:custGeom>
            <a:solidFill>
              <a:srgbClr val="1F2937"/>
            </a:solidFill>
            <a:ln cap="rnd" w="12700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800728" y="2025348"/>
            <a:ext cx="8906090" cy="5410449"/>
          </a:xfrm>
          <a:custGeom>
            <a:avLst/>
            <a:gdLst/>
            <a:ahLst/>
            <a:cxnLst/>
            <a:rect r="r" b="b" t="t" l="l"/>
            <a:pathLst>
              <a:path h="5410449" w="8906090">
                <a:moveTo>
                  <a:pt x="0" y="0"/>
                </a:moveTo>
                <a:lnTo>
                  <a:pt x="8906090" y="0"/>
                </a:lnTo>
                <a:lnTo>
                  <a:pt x="8906090" y="5410450"/>
                </a:lnTo>
                <a:lnTo>
                  <a:pt x="0" y="5410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8085" y="2763660"/>
            <a:ext cx="8122643" cy="392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Formulation : 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1199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H0 : There is no correlation between ESRB ra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ti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ng and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user ratin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g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H1 : ESRB rating and high rating probability are related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Test :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We can perform an chi-square test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811701" y="1104900"/>
            <a:ext cx="13571089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spc="-219" b="true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H4. ESRB Rating has an influence on high rating probability</a:t>
            </a:r>
          </a:p>
          <a:p>
            <a:pPr algn="l">
              <a:lnSpc>
                <a:spcPts val="3999"/>
              </a:lnSpc>
            </a:pPr>
          </a:p>
          <a:p>
            <a:pPr algn="l">
              <a:lnSpc>
                <a:spcPts val="3999"/>
              </a:lnSpc>
            </a:pPr>
          </a:p>
          <a:p>
            <a:pPr algn="l" marL="0" indent="0" lvl="0">
              <a:lnSpc>
                <a:spcPts val="69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78085" y="7295642"/>
            <a:ext cx="9156562" cy="2673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Reject H0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There is a correlation between ESRB rating and high rating probability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6554" y="465972"/>
            <a:ext cx="17648319" cy="9319899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lnTo>
                    <a:pt x="965120" y="1606277"/>
                  </a:lnTo>
                  <a:close/>
                </a:path>
              </a:pathLst>
            </a:custGeom>
            <a:solidFill>
              <a:srgbClr val="1F2937"/>
            </a:solidFill>
            <a:ln cap="rnd" w="12700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9434689" y="1935625"/>
            <a:ext cx="8222816" cy="5675926"/>
          </a:xfrm>
          <a:custGeom>
            <a:avLst/>
            <a:gdLst/>
            <a:ahLst/>
            <a:cxnLst/>
            <a:rect r="r" b="b" t="t" l="l"/>
            <a:pathLst>
              <a:path h="5675926" w="8222816">
                <a:moveTo>
                  <a:pt x="0" y="0"/>
                </a:moveTo>
                <a:lnTo>
                  <a:pt x="8222817" y="0"/>
                </a:lnTo>
                <a:lnTo>
                  <a:pt x="8222817" y="5675926"/>
                </a:lnTo>
                <a:lnTo>
                  <a:pt x="0" y="56759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8085" y="2763660"/>
            <a:ext cx="8122643" cy="455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Formulation : 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1199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H0 : There is no correlation between the number of pla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tform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and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the user ratin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g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H1 : There is no correlation between the number of platform and the user rating (positive or negative)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Test :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We can run a Spearman correlation test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811701" y="1104900"/>
            <a:ext cx="13571089" cy="296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spc="-219" b="true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H5. The number of platforms and the rating are correlated</a:t>
            </a:r>
          </a:p>
          <a:p>
            <a:pPr algn="l">
              <a:lnSpc>
                <a:spcPts val="3999"/>
              </a:lnSpc>
            </a:pPr>
          </a:p>
          <a:p>
            <a:pPr algn="l">
              <a:lnSpc>
                <a:spcPts val="3999"/>
              </a:lnSpc>
            </a:pPr>
          </a:p>
          <a:p>
            <a:pPr algn="l">
              <a:lnSpc>
                <a:spcPts val="3999"/>
              </a:lnSpc>
            </a:pPr>
          </a:p>
          <a:p>
            <a:pPr algn="l" marL="0" indent="0" lvl="0">
              <a:lnSpc>
                <a:spcPts val="69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78085" y="7295642"/>
            <a:ext cx="10590630" cy="3206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Reject H0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There is a correlation between the number of platform and the user rating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6554" y="465972"/>
            <a:ext cx="17648319" cy="9319899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lnTo>
                    <a:pt x="965120" y="1606277"/>
                  </a:lnTo>
                  <a:close/>
                </a:path>
              </a:pathLst>
            </a:custGeom>
            <a:solidFill>
              <a:srgbClr val="1F2937"/>
            </a:solidFill>
            <a:ln cap="rnd" w="12700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800728" y="1870790"/>
            <a:ext cx="8458572" cy="5472477"/>
          </a:xfrm>
          <a:custGeom>
            <a:avLst/>
            <a:gdLst/>
            <a:ahLst/>
            <a:cxnLst/>
            <a:rect r="r" b="b" t="t" l="l"/>
            <a:pathLst>
              <a:path h="5472477" w="8458572">
                <a:moveTo>
                  <a:pt x="0" y="0"/>
                </a:moveTo>
                <a:lnTo>
                  <a:pt x="8458572" y="0"/>
                </a:lnTo>
                <a:lnTo>
                  <a:pt x="8458572" y="5472477"/>
                </a:lnTo>
                <a:lnTo>
                  <a:pt x="0" y="54724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8085" y="2492350"/>
            <a:ext cx="7715678" cy="455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Formulation : 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1199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H0 : There is no difference in playtime distribution on average between multiplaye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r games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and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other games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H1 : There is a difference in distributions (users playtime on multiplayer games are higher)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Test :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We can run a Mann–Whitney test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811701" y="1104900"/>
            <a:ext cx="13571089" cy="296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spc="-219" b="true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H6. Users are more engaged on Multiplayer games</a:t>
            </a:r>
          </a:p>
          <a:p>
            <a:pPr algn="l">
              <a:lnSpc>
                <a:spcPts val="3999"/>
              </a:lnSpc>
            </a:pPr>
          </a:p>
          <a:p>
            <a:pPr algn="l">
              <a:lnSpc>
                <a:spcPts val="3999"/>
              </a:lnSpc>
            </a:pPr>
          </a:p>
          <a:p>
            <a:pPr algn="l">
              <a:lnSpc>
                <a:spcPts val="3999"/>
              </a:lnSpc>
            </a:pPr>
          </a:p>
          <a:p>
            <a:pPr algn="l" marL="0" indent="0" lvl="0">
              <a:lnSpc>
                <a:spcPts val="69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78085" y="7295642"/>
            <a:ext cx="12702973" cy="4273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Reject H0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There is a difference in playtime between multiplayer and non-multiplayer games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6554" y="465972"/>
            <a:ext cx="17648319" cy="9319899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lnTo>
                    <a:pt x="965120" y="1606277"/>
                  </a:lnTo>
                  <a:close/>
                </a:path>
              </a:pathLst>
            </a:custGeom>
            <a:solidFill>
              <a:srgbClr val="1F2937"/>
            </a:solidFill>
            <a:ln cap="rnd" w="12700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832790" y="3324225"/>
            <a:ext cx="15215466" cy="365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2999"/>
              </a:lnSpc>
              <a:buFont typeface="Arial"/>
              <a:buChar char="•"/>
            </a:pPr>
            <a:r>
              <a:rPr lang="en-US" sz="2499" spc="-137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Simplify several columns by extracting meaningful numerical features : release dates → release years</a:t>
            </a:r>
          </a:p>
          <a:p>
            <a:pPr algn="l">
              <a:lnSpc>
                <a:spcPts val="2999"/>
              </a:lnSpc>
            </a:pPr>
            <a:r>
              <a:rPr lang="en-US" sz="2499" spc="-137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                                                                                                                  positive vs. negative reviews</a:t>
            </a:r>
          </a:p>
          <a:p>
            <a:pPr algn="l">
              <a:lnSpc>
                <a:spcPts val="2999"/>
              </a:lnSpc>
            </a:pPr>
          </a:p>
          <a:p>
            <a:pPr algn="l" marL="539748" indent="-269874" lvl="1">
              <a:lnSpc>
                <a:spcPts val="2999"/>
              </a:lnSpc>
              <a:buFont typeface="Arial"/>
              <a:buChar char="•"/>
            </a:pPr>
            <a:r>
              <a:rPr lang="en-US" sz="2499" spc="-137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Create new behavioral indicators : engagement index</a:t>
            </a:r>
          </a:p>
          <a:p>
            <a:pPr algn="l">
              <a:lnSpc>
                <a:spcPts val="2999"/>
              </a:lnSpc>
            </a:pPr>
          </a:p>
          <a:p>
            <a:pPr algn="l" marL="539748" indent="-269874" lvl="1">
              <a:lnSpc>
                <a:spcPts val="2999"/>
              </a:lnSpc>
              <a:buFont typeface="Arial"/>
              <a:buChar char="•"/>
            </a:pPr>
            <a:r>
              <a:rPr lang="en-US" sz="2499" spc="-137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Encoded categorical variables : one-hot encoding for the rating category</a:t>
            </a:r>
          </a:p>
          <a:p>
            <a:pPr algn="l">
              <a:lnSpc>
                <a:spcPts val="2999"/>
              </a:lnSpc>
            </a:pPr>
            <a:r>
              <a:rPr lang="en-US" sz="2499" spc="-137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                                                     several flag dataframes</a:t>
            </a:r>
          </a:p>
          <a:p>
            <a:pPr algn="l">
              <a:lnSpc>
                <a:spcPts val="2999"/>
              </a:lnSpc>
            </a:pPr>
          </a:p>
          <a:p>
            <a:pPr algn="l" marL="539748" indent="-269874" lvl="1">
              <a:lnSpc>
                <a:spcPts val="2999"/>
              </a:lnSpc>
              <a:buFont typeface="Arial"/>
              <a:buChar char="•"/>
            </a:pPr>
            <a:r>
              <a:rPr lang="en-US" sz="2499" spc="-137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Remove columns that were too textual or too sparse to be useful</a:t>
            </a:r>
          </a:p>
          <a:p>
            <a:pPr algn="l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                                                     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11701" y="1123950"/>
            <a:ext cx="13571089" cy="660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99"/>
              </a:lnSpc>
            </a:pPr>
            <a:r>
              <a:rPr lang="en-US" b="true" sz="4999" spc="-274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Feature Engineeering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3870125"/>
            <a:ext cx="8324850" cy="3268928"/>
            <a:chOff x="0" y="0"/>
            <a:chExt cx="2192553" cy="8609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2553" cy="860952"/>
            </a:xfrm>
            <a:custGeom>
              <a:avLst/>
              <a:gdLst/>
              <a:ahLst/>
              <a:cxnLst/>
              <a:rect r="r" b="b" t="t" l="l"/>
              <a:pathLst>
                <a:path h="860952" w="2192553">
                  <a:moveTo>
                    <a:pt x="37199" y="0"/>
                  </a:moveTo>
                  <a:lnTo>
                    <a:pt x="2155354" y="0"/>
                  </a:lnTo>
                  <a:cubicBezTo>
                    <a:pt x="2165220" y="0"/>
                    <a:pt x="2174682" y="3919"/>
                    <a:pt x="2181658" y="10895"/>
                  </a:cubicBezTo>
                  <a:cubicBezTo>
                    <a:pt x="2188634" y="17872"/>
                    <a:pt x="2192553" y="27333"/>
                    <a:pt x="2192553" y="37199"/>
                  </a:cubicBezTo>
                  <a:lnTo>
                    <a:pt x="2192553" y="823753"/>
                  </a:lnTo>
                  <a:cubicBezTo>
                    <a:pt x="2192553" y="833619"/>
                    <a:pt x="2188634" y="843081"/>
                    <a:pt x="2181658" y="850057"/>
                  </a:cubicBezTo>
                  <a:cubicBezTo>
                    <a:pt x="2174682" y="857033"/>
                    <a:pt x="2165220" y="860952"/>
                    <a:pt x="2155354" y="860952"/>
                  </a:cubicBezTo>
                  <a:lnTo>
                    <a:pt x="37199" y="860952"/>
                  </a:lnTo>
                  <a:cubicBezTo>
                    <a:pt x="27333" y="860952"/>
                    <a:pt x="17872" y="857033"/>
                    <a:pt x="10895" y="850057"/>
                  </a:cubicBezTo>
                  <a:cubicBezTo>
                    <a:pt x="3919" y="843081"/>
                    <a:pt x="0" y="833619"/>
                    <a:pt x="0" y="823753"/>
                  </a:cubicBezTo>
                  <a:lnTo>
                    <a:pt x="0" y="37199"/>
                  </a:lnTo>
                  <a:cubicBezTo>
                    <a:pt x="0" y="27333"/>
                    <a:pt x="3919" y="17872"/>
                    <a:pt x="10895" y="10895"/>
                  </a:cubicBezTo>
                  <a:cubicBezTo>
                    <a:pt x="17872" y="3919"/>
                    <a:pt x="27333" y="0"/>
                    <a:pt x="37199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192553" cy="918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291637" y="3870125"/>
            <a:ext cx="8334375" cy="3268928"/>
            <a:chOff x="0" y="0"/>
            <a:chExt cx="2195062" cy="8609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95062" cy="860952"/>
            </a:xfrm>
            <a:custGeom>
              <a:avLst/>
              <a:gdLst/>
              <a:ahLst/>
              <a:cxnLst/>
              <a:rect r="r" b="b" t="t" l="l"/>
              <a:pathLst>
                <a:path h="860952" w="2195062">
                  <a:moveTo>
                    <a:pt x="37157" y="0"/>
                  </a:moveTo>
                  <a:lnTo>
                    <a:pt x="2157905" y="0"/>
                  </a:lnTo>
                  <a:cubicBezTo>
                    <a:pt x="2178426" y="0"/>
                    <a:pt x="2195062" y="16636"/>
                    <a:pt x="2195062" y="37157"/>
                  </a:cubicBezTo>
                  <a:lnTo>
                    <a:pt x="2195062" y="823796"/>
                  </a:lnTo>
                  <a:cubicBezTo>
                    <a:pt x="2195062" y="844317"/>
                    <a:pt x="2178426" y="860952"/>
                    <a:pt x="2157905" y="860952"/>
                  </a:cubicBezTo>
                  <a:lnTo>
                    <a:pt x="37157" y="860952"/>
                  </a:lnTo>
                  <a:cubicBezTo>
                    <a:pt x="16636" y="860952"/>
                    <a:pt x="0" y="844317"/>
                    <a:pt x="0" y="823796"/>
                  </a:cubicBezTo>
                  <a:lnTo>
                    <a:pt x="0" y="37157"/>
                  </a:lnTo>
                  <a:cubicBezTo>
                    <a:pt x="0" y="16636"/>
                    <a:pt x="16636" y="0"/>
                    <a:pt x="37157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195062" cy="918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6750" y="666750"/>
            <a:ext cx="16954500" cy="2677546"/>
            <a:chOff x="0" y="0"/>
            <a:chExt cx="4987154" cy="7875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987156" cy="787598"/>
            </a:xfrm>
            <a:custGeom>
              <a:avLst/>
              <a:gdLst/>
              <a:ahLst/>
              <a:cxnLst/>
              <a:rect r="r" b="b" t="t" l="l"/>
              <a:pathLst>
                <a:path h="787598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08206"/>
                  </a:lnTo>
                  <a:cubicBezTo>
                    <a:pt x="0" y="544716"/>
                    <a:pt x="13458" y="579946"/>
                    <a:pt x="37800" y="607158"/>
                  </a:cubicBezTo>
                  <a:lnTo>
                    <a:pt x="154967" y="738134"/>
                  </a:lnTo>
                  <a:cubicBezTo>
                    <a:pt x="183122" y="769609"/>
                    <a:pt x="223353" y="787599"/>
                    <a:pt x="265584" y="787598"/>
                  </a:cubicBezTo>
                  <a:lnTo>
                    <a:pt x="4838740" y="787598"/>
                  </a:lnTo>
                  <a:cubicBezTo>
                    <a:pt x="4878102" y="787598"/>
                    <a:pt x="4915853" y="771962"/>
                    <a:pt x="4943686" y="744129"/>
                  </a:cubicBezTo>
                  <a:cubicBezTo>
                    <a:pt x="4971519" y="716296"/>
                    <a:pt x="4987156" y="678546"/>
                    <a:pt x="4987156" y="639183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9868526" y="4248150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5" y="0"/>
                </a:lnTo>
                <a:lnTo>
                  <a:pt x="460535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78449" y="4478417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5" y="0"/>
                </a:lnTo>
                <a:lnTo>
                  <a:pt x="460535" y="460535"/>
                </a:lnTo>
                <a:lnTo>
                  <a:pt x="0" y="460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105025" y="4478417"/>
            <a:ext cx="5448300" cy="2090843"/>
            <a:chOff x="0" y="0"/>
            <a:chExt cx="7264400" cy="278779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Random Forest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847865"/>
              <a:ext cx="7264400" cy="1939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MAE : 0.1555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RMSE : 0.2962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R² : 0.9703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734675" y="4248150"/>
            <a:ext cx="5448300" cy="2217921"/>
            <a:chOff x="0" y="0"/>
            <a:chExt cx="7264400" cy="2957229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Gradient Boosting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847865"/>
              <a:ext cx="7264400" cy="21093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6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399" spc="-131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MAE : 0.1629 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399" spc="-131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RMSE : 0.3008 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999"/>
                </a:lnSpc>
              </a:pP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R² : 0.9694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105025" y="1357312"/>
            <a:ext cx="14077950" cy="146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spc="-384" b="true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4. Machine Learning</a:t>
            </a:r>
          </a:p>
          <a:p>
            <a:pPr algn="l" marL="0" indent="0" lvl="0">
              <a:lnSpc>
                <a:spcPts val="4750"/>
              </a:lnSpc>
            </a:pPr>
            <a:r>
              <a:rPr lang="en-US" b="true" sz="5000" spc="-275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     a. Regression Model Performance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666750" y="7664883"/>
            <a:ext cx="16954500" cy="2155417"/>
            <a:chOff x="0" y="0"/>
            <a:chExt cx="4465383" cy="5676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465383" cy="567682"/>
            </a:xfrm>
            <a:custGeom>
              <a:avLst/>
              <a:gdLst/>
              <a:ahLst/>
              <a:cxnLst/>
              <a:rect r="r" b="b" t="t" l="l"/>
              <a:pathLst>
                <a:path h="567682" w="4465383">
                  <a:moveTo>
                    <a:pt x="18265" y="0"/>
                  </a:moveTo>
                  <a:lnTo>
                    <a:pt x="4447118" y="0"/>
                  </a:lnTo>
                  <a:cubicBezTo>
                    <a:pt x="4457205" y="0"/>
                    <a:pt x="4465383" y="8178"/>
                    <a:pt x="4465383" y="18265"/>
                  </a:cubicBezTo>
                  <a:lnTo>
                    <a:pt x="4465383" y="549417"/>
                  </a:lnTo>
                  <a:cubicBezTo>
                    <a:pt x="4465383" y="559504"/>
                    <a:pt x="4457205" y="567682"/>
                    <a:pt x="4447118" y="567682"/>
                  </a:cubicBezTo>
                  <a:lnTo>
                    <a:pt x="18265" y="567682"/>
                  </a:lnTo>
                  <a:cubicBezTo>
                    <a:pt x="8178" y="567682"/>
                    <a:pt x="0" y="559504"/>
                    <a:pt x="0" y="549417"/>
                  </a:cubicBezTo>
                  <a:lnTo>
                    <a:pt x="0" y="18265"/>
                  </a:lnTo>
                  <a:cubicBezTo>
                    <a:pt x="0" y="8178"/>
                    <a:pt x="8178" y="0"/>
                    <a:pt x="18265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4465383" cy="624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799854" y="7896225"/>
            <a:ext cx="16688292" cy="233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b="true" sz="2500" spc="-137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Based on the evaluations of the different models, we can compare their performance using MAE, RMSE, and R² metrics</a:t>
            </a:r>
          </a:p>
          <a:p>
            <a:pPr algn="ctr">
              <a:lnSpc>
                <a:spcPts val="2520"/>
              </a:lnSpc>
            </a:pPr>
          </a:p>
          <a:p>
            <a:pPr algn="ctr">
              <a:lnSpc>
                <a:spcPts val="3000"/>
              </a:lnSpc>
            </a:pPr>
            <a:r>
              <a:rPr lang="en-US" b="true" sz="2500" spc="-137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This will help us determine which model is best suited for predicting user ratings based on the features we have engineered from the RAWG dataset</a:t>
            </a:r>
          </a:p>
          <a:p>
            <a:pPr algn="l">
              <a:lnSpc>
                <a:spcPts val="3240"/>
              </a:lnSpc>
            </a:pPr>
          </a:p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3870125"/>
            <a:ext cx="8324850" cy="3268928"/>
            <a:chOff x="0" y="0"/>
            <a:chExt cx="2192553" cy="8609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2553" cy="860952"/>
            </a:xfrm>
            <a:custGeom>
              <a:avLst/>
              <a:gdLst/>
              <a:ahLst/>
              <a:cxnLst/>
              <a:rect r="r" b="b" t="t" l="l"/>
              <a:pathLst>
                <a:path h="860952" w="2192553">
                  <a:moveTo>
                    <a:pt x="37199" y="0"/>
                  </a:moveTo>
                  <a:lnTo>
                    <a:pt x="2155354" y="0"/>
                  </a:lnTo>
                  <a:cubicBezTo>
                    <a:pt x="2165220" y="0"/>
                    <a:pt x="2174682" y="3919"/>
                    <a:pt x="2181658" y="10895"/>
                  </a:cubicBezTo>
                  <a:cubicBezTo>
                    <a:pt x="2188634" y="17872"/>
                    <a:pt x="2192553" y="27333"/>
                    <a:pt x="2192553" y="37199"/>
                  </a:cubicBezTo>
                  <a:lnTo>
                    <a:pt x="2192553" y="823753"/>
                  </a:lnTo>
                  <a:cubicBezTo>
                    <a:pt x="2192553" y="833619"/>
                    <a:pt x="2188634" y="843081"/>
                    <a:pt x="2181658" y="850057"/>
                  </a:cubicBezTo>
                  <a:cubicBezTo>
                    <a:pt x="2174682" y="857033"/>
                    <a:pt x="2165220" y="860952"/>
                    <a:pt x="2155354" y="860952"/>
                  </a:cubicBezTo>
                  <a:lnTo>
                    <a:pt x="37199" y="860952"/>
                  </a:lnTo>
                  <a:cubicBezTo>
                    <a:pt x="27333" y="860952"/>
                    <a:pt x="17872" y="857033"/>
                    <a:pt x="10895" y="850057"/>
                  </a:cubicBezTo>
                  <a:cubicBezTo>
                    <a:pt x="3919" y="843081"/>
                    <a:pt x="0" y="833619"/>
                    <a:pt x="0" y="823753"/>
                  </a:cubicBezTo>
                  <a:lnTo>
                    <a:pt x="0" y="37199"/>
                  </a:lnTo>
                  <a:cubicBezTo>
                    <a:pt x="0" y="27333"/>
                    <a:pt x="3919" y="17872"/>
                    <a:pt x="10895" y="10895"/>
                  </a:cubicBezTo>
                  <a:cubicBezTo>
                    <a:pt x="17872" y="3919"/>
                    <a:pt x="27333" y="0"/>
                    <a:pt x="37199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192553" cy="918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291637" y="3870125"/>
            <a:ext cx="8334375" cy="3268928"/>
            <a:chOff x="0" y="0"/>
            <a:chExt cx="2195062" cy="8609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95062" cy="860952"/>
            </a:xfrm>
            <a:custGeom>
              <a:avLst/>
              <a:gdLst/>
              <a:ahLst/>
              <a:cxnLst/>
              <a:rect r="r" b="b" t="t" l="l"/>
              <a:pathLst>
                <a:path h="860952" w="2195062">
                  <a:moveTo>
                    <a:pt x="37157" y="0"/>
                  </a:moveTo>
                  <a:lnTo>
                    <a:pt x="2157905" y="0"/>
                  </a:lnTo>
                  <a:cubicBezTo>
                    <a:pt x="2178426" y="0"/>
                    <a:pt x="2195062" y="16636"/>
                    <a:pt x="2195062" y="37157"/>
                  </a:cubicBezTo>
                  <a:lnTo>
                    <a:pt x="2195062" y="823796"/>
                  </a:lnTo>
                  <a:cubicBezTo>
                    <a:pt x="2195062" y="844317"/>
                    <a:pt x="2178426" y="860952"/>
                    <a:pt x="2157905" y="860952"/>
                  </a:cubicBezTo>
                  <a:lnTo>
                    <a:pt x="37157" y="860952"/>
                  </a:lnTo>
                  <a:cubicBezTo>
                    <a:pt x="16636" y="860952"/>
                    <a:pt x="0" y="844317"/>
                    <a:pt x="0" y="823796"/>
                  </a:cubicBezTo>
                  <a:lnTo>
                    <a:pt x="0" y="37157"/>
                  </a:lnTo>
                  <a:cubicBezTo>
                    <a:pt x="0" y="16636"/>
                    <a:pt x="16636" y="0"/>
                    <a:pt x="37157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195062" cy="918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6750" y="666750"/>
            <a:ext cx="16954500" cy="2677546"/>
            <a:chOff x="0" y="0"/>
            <a:chExt cx="4987154" cy="7875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987156" cy="787598"/>
            </a:xfrm>
            <a:custGeom>
              <a:avLst/>
              <a:gdLst/>
              <a:ahLst/>
              <a:cxnLst/>
              <a:rect r="r" b="b" t="t" l="l"/>
              <a:pathLst>
                <a:path h="787598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08206"/>
                  </a:lnTo>
                  <a:cubicBezTo>
                    <a:pt x="0" y="544716"/>
                    <a:pt x="13458" y="579946"/>
                    <a:pt x="37800" y="607158"/>
                  </a:cubicBezTo>
                  <a:lnTo>
                    <a:pt x="154967" y="738134"/>
                  </a:lnTo>
                  <a:cubicBezTo>
                    <a:pt x="183122" y="769609"/>
                    <a:pt x="223353" y="787599"/>
                    <a:pt x="265584" y="787598"/>
                  </a:cubicBezTo>
                  <a:lnTo>
                    <a:pt x="4838740" y="787598"/>
                  </a:lnTo>
                  <a:cubicBezTo>
                    <a:pt x="4878102" y="787598"/>
                    <a:pt x="4915853" y="771962"/>
                    <a:pt x="4943686" y="744129"/>
                  </a:cubicBezTo>
                  <a:cubicBezTo>
                    <a:pt x="4971519" y="716296"/>
                    <a:pt x="4987156" y="678546"/>
                    <a:pt x="4987156" y="639183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9868526" y="4248150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5" y="0"/>
                </a:lnTo>
                <a:lnTo>
                  <a:pt x="460535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78449" y="4478417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5" y="0"/>
                </a:lnTo>
                <a:lnTo>
                  <a:pt x="460535" y="460535"/>
                </a:lnTo>
                <a:lnTo>
                  <a:pt x="0" y="460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105025" y="4478417"/>
            <a:ext cx="5448300" cy="2090843"/>
            <a:chOff x="0" y="0"/>
            <a:chExt cx="7264400" cy="278779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LGBM Regressor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847865"/>
              <a:ext cx="7264400" cy="1939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MAE : 0.1564 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RMSE : 0.2934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R² : 0.9709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734675" y="4248150"/>
            <a:ext cx="5448300" cy="2217921"/>
            <a:chOff x="0" y="0"/>
            <a:chExt cx="7264400" cy="2957229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CatBoost Regressor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847865"/>
              <a:ext cx="7264400" cy="21093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6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399" spc="-131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MAE : 0.1602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399" spc="-131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RMSE : 0.2949 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999"/>
                </a:lnSpc>
              </a:pP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R² : 0.9706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105025" y="1357312"/>
            <a:ext cx="14077950" cy="146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spc="-384" b="true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4. Machine Learning</a:t>
            </a:r>
          </a:p>
          <a:p>
            <a:pPr algn="l" marL="0" indent="0" lvl="0">
              <a:lnSpc>
                <a:spcPts val="4750"/>
              </a:lnSpc>
            </a:pPr>
            <a:r>
              <a:rPr lang="en-US" b="true" sz="5000" spc="-275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     a. Regression Model Performance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666750" y="7664883"/>
            <a:ext cx="16954500" cy="2155417"/>
            <a:chOff x="0" y="0"/>
            <a:chExt cx="4465383" cy="5676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465383" cy="567682"/>
            </a:xfrm>
            <a:custGeom>
              <a:avLst/>
              <a:gdLst/>
              <a:ahLst/>
              <a:cxnLst/>
              <a:rect r="r" b="b" t="t" l="l"/>
              <a:pathLst>
                <a:path h="567682" w="4465383">
                  <a:moveTo>
                    <a:pt x="18265" y="0"/>
                  </a:moveTo>
                  <a:lnTo>
                    <a:pt x="4447118" y="0"/>
                  </a:lnTo>
                  <a:cubicBezTo>
                    <a:pt x="4457205" y="0"/>
                    <a:pt x="4465383" y="8178"/>
                    <a:pt x="4465383" y="18265"/>
                  </a:cubicBezTo>
                  <a:lnTo>
                    <a:pt x="4465383" y="549417"/>
                  </a:lnTo>
                  <a:cubicBezTo>
                    <a:pt x="4465383" y="559504"/>
                    <a:pt x="4457205" y="567682"/>
                    <a:pt x="4447118" y="567682"/>
                  </a:cubicBezTo>
                  <a:lnTo>
                    <a:pt x="18265" y="567682"/>
                  </a:lnTo>
                  <a:cubicBezTo>
                    <a:pt x="8178" y="567682"/>
                    <a:pt x="0" y="559504"/>
                    <a:pt x="0" y="549417"/>
                  </a:cubicBezTo>
                  <a:lnTo>
                    <a:pt x="0" y="18265"/>
                  </a:lnTo>
                  <a:cubicBezTo>
                    <a:pt x="0" y="8178"/>
                    <a:pt x="8178" y="0"/>
                    <a:pt x="18265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4465383" cy="624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799854" y="7896225"/>
            <a:ext cx="16688292" cy="2714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b="true" sz="2500" spc="-137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We can see that LightGBM has the best performance among the tested models, with the lowest MAE and RMSE, and the highest R² score</a:t>
            </a:r>
          </a:p>
          <a:p>
            <a:pPr algn="ctr">
              <a:lnSpc>
                <a:spcPts val="2520"/>
              </a:lnSpc>
            </a:pPr>
          </a:p>
          <a:p>
            <a:pPr algn="ctr">
              <a:lnSpc>
                <a:spcPts val="3000"/>
              </a:lnSpc>
            </a:pPr>
            <a:r>
              <a:rPr lang="en-US" b="true" sz="2500" spc="-137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This suggests that LightGBM is particularly effective at capturing the relationships in our dataset for predicting user ratings</a:t>
            </a:r>
          </a:p>
          <a:p>
            <a:pPr algn="l">
              <a:lnSpc>
                <a:spcPts val="3240"/>
              </a:lnSpc>
            </a:pPr>
          </a:p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2677546"/>
            <a:chOff x="0" y="0"/>
            <a:chExt cx="4987154" cy="7875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7156" cy="787598"/>
            </a:xfrm>
            <a:custGeom>
              <a:avLst/>
              <a:gdLst/>
              <a:ahLst/>
              <a:cxnLst/>
              <a:rect r="r" b="b" t="t" l="l"/>
              <a:pathLst>
                <a:path h="787598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08206"/>
                  </a:lnTo>
                  <a:cubicBezTo>
                    <a:pt x="0" y="544716"/>
                    <a:pt x="13458" y="579946"/>
                    <a:pt x="37800" y="607158"/>
                  </a:cubicBezTo>
                  <a:lnTo>
                    <a:pt x="154967" y="738134"/>
                  </a:lnTo>
                  <a:cubicBezTo>
                    <a:pt x="183122" y="769609"/>
                    <a:pt x="223353" y="787599"/>
                    <a:pt x="265584" y="787598"/>
                  </a:cubicBezTo>
                  <a:lnTo>
                    <a:pt x="4838740" y="787598"/>
                  </a:lnTo>
                  <a:cubicBezTo>
                    <a:pt x="4878102" y="787598"/>
                    <a:pt x="4915853" y="771962"/>
                    <a:pt x="4943686" y="744129"/>
                  </a:cubicBezTo>
                  <a:cubicBezTo>
                    <a:pt x="4971519" y="716296"/>
                    <a:pt x="4987156" y="678546"/>
                    <a:pt x="4987156" y="639183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84369" y="3992656"/>
            <a:ext cx="8958476" cy="5789415"/>
          </a:xfrm>
          <a:custGeom>
            <a:avLst/>
            <a:gdLst/>
            <a:ahLst/>
            <a:cxnLst/>
            <a:rect r="r" b="b" t="t" l="l"/>
            <a:pathLst>
              <a:path h="5789415" w="8958476">
                <a:moveTo>
                  <a:pt x="0" y="0"/>
                </a:moveTo>
                <a:lnTo>
                  <a:pt x="8958476" y="0"/>
                </a:lnTo>
                <a:lnTo>
                  <a:pt x="8958476" y="5789415"/>
                </a:lnTo>
                <a:lnTo>
                  <a:pt x="0" y="57894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467429" y="4815697"/>
            <a:ext cx="8601441" cy="4687785"/>
          </a:xfrm>
          <a:custGeom>
            <a:avLst/>
            <a:gdLst/>
            <a:ahLst/>
            <a:cxnLst/>
            <a:rect r="r" b="b" t="t" l="l"/>
            <a:pathLst>
              <a:path h="4687785" w="8601441">
                <a:moveTo>
                  <a:pt x="0" y="0"/>
                </a:moveTo>
                <a:lnTo>
                  <a:pt x="8601442" y="0"/>
                </a:lnTo>
                <a:lnTo>
                  <a:pt x="8601442" y="4687785"/>
                </a:lnTo>
                <a:lnTo>
                  <a:pt x="0" y="46877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05025" y="1357312"/>
            <a:ext cx="14077950" cy="146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spc="-384" b="true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4. Machine Learning</a:t>
            </a:r>
          </a:p>
          <a:p>
            <a:pPr algn="l" marL="0" indent="0" lvl="0">
              <a:lnSpc>
                <a:spcPts val="4750"/>
              </a:lnSpc>
            </a:pPr>
            <a:r>
              <a:rPr lang="en-US" b="true" sz="5000" spc="-275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     a. Regression Model Performance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3870125"/>
            <a:ext cx="8324850" cy="3268928"/>
            <a:chOff x="0" y="0"/>
            <a:chExt cx="2192553" cy="8609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2553" cy="860952"/>
            </a:xfrm>
            <a:custGeom>
              <a:avLst/>
              <a:gdLst/>
              <a:ahLst/>
              <a:cxnLst/>
              <a:rect r="r" b="b" t="t" l="l"/>
              <a:pathLst>
                <a:path h="860952" w="2192553">
                  <a:moveTo>
                    <a:pt x="37199" y="0"/>
                  </a:moveTo>
                  <a:lnTo>
                    <a:pt x="2155354" y="0"/>
                  </a:lnTo>
                  <a:cubicBezTo>
                    <a:pt x="2165220" y="0"/>
                    <a:pt x="2174682" y="3919"/>
                    <a:pt x="2181658" y="10895"/>
                  </a:cubicBezTo>
                  <a:cubicBezTo>
                    <a:pt x="2188634" y="17872"/>
                    <a:pt x="2192553" y="27333"/>
                    <a:pt x="2192553" y="37199"/>
                  </a:cubicBezTo>
                  <a:lnTo>
                    <a:pt x="2192553" y="823753"/>
                  </a:lnTo>
                  <a:cubicBezTo>
                    <a:pt x="2192553" y="833619"/>
                    <a:pt x="2188634" y="843081"/>
                    <a:pt x="2181658" y="850057"/>
                  </a:cubicBezTo>
                  <a:cubicBezTo>
                    <a:pt x="2174682" y="857033"/>
                    <a:pt x="2165220" y="860952"/>
                    <a:pt x="2155354" y="860952"/>
                  </a:cubicBezTo>
                  <a:lnTo>
                    <a:pt x="37199" y="860952"/>
                  </a:lnTo>
                  <a:cubicBezTo>
                    <a:pt x="27333" y="860952"/>
                    <a:pt x="17872" y="857033"/>
                    <a:pt x="10895" y="850057"/>
                  </a:cubicBezTo>
                  <a:cubicBezTo>
                    <a:pt x="3919" y="843081"/>
                    <a:pt x="0" y="833619"/>
                    <a:pt x="0" y="823753"/>
                  </a:cubicBezTo>
                  <a:lnTo>
                    <a:pt x="0" y="37199"/>
                  </a:lnTo>
                  <a:cubicBezTo>
                    <a:pt x="0" y="27333"/>
                    <a:pt x="3919" y="17872"/>
                    <a:pt x="10895" y="10895"/>
                  </a:cubicBezTo>
                  <a:cubicBezTo>
                    <a:pt x="17872" y="3919"/>
                    <a:pt x="27333" y="0"/>
                    <a:pt x="37199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192553" cy="918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291637" y="3870125"/>
            <a:ext cx="8334375" cy="3268928"/>
            <a:chOff x="0" y="0"/>
            <a:chExt cx="2195062" cy="8609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95062" cy="860952"/>
            </a:xfrm>
            <a:custGeom>
              <a:avLst/>
              <a:gdLst/>
              <a:ahLst/>
              <a:cxnLst/>
              <a:rect r="r" b="b" t="t" l="l"/>
              <a:pathLst>
                <a:path h="860952" w="2195062">
                  <a:moveTo>
                    <a:pt x="37157" y="0"/>
                  </a:moveTo>
                  <a:lnTo>
                    <a:pt x="2157905" y="0"/>
                  </a:lnTo>
                  <a:cubicBezTo>
                    <a:pt x="2178426" y="0"/>
                    <a:pt x="2195062" y="16636"/>
                    <a:pt x="2195062" y="37157"/>
                  </a:cubicBezTo>
                  <a:lnTo>
                    <a:pt x="2195062" y="823796"/>
                  </a:lnTo>
                  <a:cubicBezTo>
                    <a:pt x="2195062" y="844317"/>
                    <a:pt x="2178426" y="860952"/>
                    <a:pt x="2157905" y="860952"/>
                  </a:cubicBezTo>
                  <a:lnTo>
                    <a:pt x="37157" y="860952"/>
                  </a:lnTo>
                  <a:cubicBezTo>
                    <a:pt x="16636" y="860952"/>
                    <a:pt x="0" y="844317"/>
                    <a:pt x="0" y="823796"/>
                  </a:cubicBezTo>
                  <a:lnTo>
                    <a:pt x="0" y="37157"/>
                  </a:lnTo>
                  <a:cubicBezTo>
                    <a:pt x="0" y="16636"/>
                    <a:pt x="16636" y="0"/>
                    <a:pt x="37157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195062" cy="918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6750" y="666750"/>
            <a:ext cx="16954500" cy="2677546"/>
            <a:chOff x="0" y="0"/>
            <a:chExt cx="4987154" cy="7875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987156" cy="787598"/>
            </a:xfrm>
            <a:custGeom>
              <a:avLst/>
              <a:gdLst/>
              <a:ahLst/>
              <a:cxnLst/>
              <a:rect r="r" b="b" t="t" l="l"/>
              <a:pathLst>
                <a:path h="787598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08206"/>
                  </a:lnTo>
                  <a:cubicBezTo>
                    <a:pt x="0" y="544716"/>
                    <a:pt x="13458" y="579946"/>
                    <a:pt x="37800" y="607158"/>
                  </a:cubicBezTo>
                  <a:lnTo>
                    <a:pt x="154967" y="738134"/>
                  </a:lnTo>
                  <a:cubicBezTo>
                    <a:pt x="183122" y="769609"/>
                    <a:pt x="223353" y="787599"/>
                    <a:pt x="265584" y="787598"/>
                  </a:cubicBezTo>
                  <a:lnTo>
                    <a:pt x="4838740" y="787598"/>
                  </a:lnTo>
                  <a:cubicBezTo>
                    <a:pt x="4878102" y="787598"/>
                    <a:pt x="4915853" y="771962"/>
                    <a:pt x="4943686" y="744129"/>
                  </a:cubicBezTo>
                  <a:cubicBezTo>
                    <a:pt x="4971519" y="716296"/>
                    <a:pt x="4987156" y="678546"/>
                    <a:pt x="4987156" y="639183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9868526" y="4248150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5" y="0"/>
                </a:lnTo>
                <a:lnTo>
                  <a:pt x="460535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17208" y="4182943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4" y="0"/>
                </a:lnTo>
                <a:lnTo>
                  <a:pt x="460534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105025" y="4182943"/>
            <a:ext cx="5448300" cy="2643293"/>
            <a:chOff x="0" y="0"/>
            <a:chExt cx="7264400" cy="352439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Random Forest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847865"/>
              <a:ext cx="7264400" cy="2676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Accuracy : 0.9349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F1-</a:t>
              </a: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Score : 0.5419 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Recall : 0.4298</a:t>
              </a:r>
            </a:p>
            <a:p>
              <a:pPr algn="l" marL="0" indent="0" lvl="0">
                <a:lnSpc>
                  <a:spcPts val="156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Precision : 0.7332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105025" y="1357312"/>
            <a:ext cx="14077950" cy="146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spc="-384" b="true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4. Machine Learning</a:t>
            </a:r>
          </a:p>
          <a:p>
            <a:pPr algn="l" marL="0" indent="0" lvl="0">
              <a:lnSpc>
                <a:spcPts val="4750"/>
              </a:lnSpc>
            </a:pPr>
            <a:r>
              <a:rPr lang="en-US" b="true" sz="5000" spc="-275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     b. Classification Model Performance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666750" y="7664883"/>
            <a:ext cx="16954500" cy="2155417"/>
            <a:chOff x="0" y="0"/>
            <a:chExt cx="4465383" cy="56768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465383" cy="567682"/>
            </a:xfrm>
            <a:custGeom>
              <a:avLst/>
              <a:gdLst/>
              <a:ahLst/>
              <a:cxnLst/>
              <a:rect r="r" b="b" t="t" l="l"/>
              <a:pathLst>
                <a:path h="567682" w="4465383">
                  <a:moveTo>
                    <a:pt x="18265" y="0"/>
                  </a:moveTo>
                  <a:lnTo>
                    <a:pt x="4447118" y="0"/>
                  </a:lnTo>
                  <a:cubicBezTo>
                    <a:pt x="4457205" y="0"/>
                    <a:pt x="4465383" y="8178"/>
                    <a:pt x="4465383" y="18265"/>
                  </a:cubicBezTo>
                  <a:lnTo>
                    <a:pt x="4465383" y="549417"/>
                  </a:lnTo>
                  <a:cubicBezTo>
                    <a:pt x="4465383" y="559504"/>
                    <a:pt x="4457205" y="567682"/>
                    <a:pt x="4447118" y="567682"/>
                  </a:cubicBezTo>
                  <a:lnTo>
                    <a:pt x="18265" y="567682"/>
                  </a:lnTo>
                  <a:cubicBezTo>
                    <a:pt x="8178" y="567682"/>
                    <a:pt x="0" y="559504"/>
                    <a:pt x="0" y="549417"/>
                  </a:cubicBezTo>
                  <a:lnTo>
                    <a:pt x="0" y="18265"/>
                  </a:lnTo>
                  <a:cubicBezTo>
                    <a:pt x="0" y="8178"/>
                    <a:pt x="8178" y="0"/>
                    <a:pt x="18265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4465383" cy="624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828429" y="8177278"/>
            <a:ext cx="16688292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b="true" sz="2500" spc="-137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Based on the evaluations, we can compare the performance of the different models and choose the best one for deployment or further tuning</a:t>
            </a:r>
          </a:p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</a:p>
        </p:txBody>
      </p:sp>
      <p:grpSp>
        <p:nvGrpSpPr>
          <p:cNvPr name="Group 20" id="20"/>
          <p:cNvGrpSpPr/>
          <p:nvPr/>
        </p:nvGrpSpPr>
        <p:grpSpPr>
          <a:xfrm rot="0">
            <a:off x="10734675" y="4182943"/>
            <a:ext cx="5448300" cy="2643293"/>
            <a:chOff x="0" y="0"/>
            <a:chExt cx="7264400" cy="3524390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Gradient Boosting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847865"/>
              <a:ext cx="7264400" cy="2676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Accuracy : 0.9339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F1-</a:t>
              </a: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Score : 0.5401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Recall : 0.4327</a:t>
              </a:r>
            </a:p>
            <a:p>
              <a:pPr algn="l" marL="0" indent="0" lvl="0">
                <a:lnSpc>
                  <a:spcPts val="156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Precision : 0.7184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5600417" y="5600395"/>
            <a:ext cx="2700394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</a:pPr>
            <a:r>
              <a:rPr lang="en-US" sz="2400" spc="-132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ROC-</a:t>
            </a:r>
            <a:r>
              <a:rPr lang="en-US" sz="2400" spc="-132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AUC: 0.95388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155069" y="5600395"/>
            <a:ext cx="2506631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</a:pPr>
            <a:r>
              <a:rPr lang="en-US" sz="2400" spc="-132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ROC-</a:t>
            </a:r>
            <a:r>
              <a:rPr lang="en-US" sz="2400" spc="-132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AUC: 0.9537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2677546"/>
            <a:chOff x="0" y="0"/>
            <a:chExt cx="4987154" cy="7875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7156" cy="787598"/>
            </a:xfrm>
            <a:custGeom>
              <a:avLst/>
              <a:gdLst/>
              <a:ahLst/>
              <a:cxnLst/>
              <a:rect r="r" b="b" t="t" l="l"/>
              <a:pathLst>
                <a:path h="787598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08206"/>
                  </a:lnTo>
                  <a:cubicBezTo>
                    <a:pt x="0" y="544716"/>
                    <a:pt x="13458" y="579946"/>
                    <a:pt x="37800" y="607158"/>
                  </a:cubicBezTo>
                  <a:lnTo>
                    <a:pt x="154967" y="738134"/>
                  </a:lnTo>
                  <a:cubicBezTo>
                    <a:pt x="183122" y="769609"/>
                    <a:pt x="223353" y="787599"/>
                    <a:pt x="265584" y="787598"/>
                  </a:cubicBezTo>
                  <a:lnTo>
                    <a:pt x="4838740" y="787598"/>
                  </a:lnTo>
                  <a:cubicBezTo>
                    <a:pt x="4878102" y="787598"/>
                    <a:pt x="4915853" y="771962"/>
                    <a:pt x="4943686" y="744129"/>
                  </a:cubicBezTo>
                  <a:cubicBezTo>
                    <a:pt x="4971519" y="716296"/>
                    <a:pt x="4987156" y="678546"/>
                    <a:pt x="4987156" y="639183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2981300" y="3870125"/>
            <a:ext cx="12325399" cy="3268928"/>
            <a:chOff x="0" y="0"/>
            <a:chExt cx="3246196" cy="86095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46196" cy="860952"/>
            </a:xfrm>
            <a:custGeom>
              <a:avLst/>
              <a:gdLst/>
              <a:ahLst/>
              <a:cxnLst/>
              <a:rect r="r" b="b" t="t" l="l"/>
              <a:pathLst>
                <a:path h="860952" w="3246196">
                  <a:moveTo>
                    <a:pt x="25125" y="0"/>
                  </a:moveTo>
                  <a:lnTo>
                    <a:pt x="3221071" y="0"/>
                  </a:lnTo>
                  <a:cubicBezTo>
                    <a:pt x="3227734" y="0"/>
                    <a:pt x="3234125" y="2647"/>
                    <a:pt x="3238837" y="7359"/>
                  </a:cubicBezTo>
                  <a:cubicBezTo>
                    <a:pt x="3243549" y="12071"/>
                    <a:pt x="3246196" y="18462"/>
                    <a:pt x="3246196" y="25125"/>
                  </a:cubicBezTo>
                  <a:lnTo>
                    <a:pt x="3246196" y="835827"/>
                  </a:lnTo>
                  <a:cubicBezTo>
                    <a:pt x="3246196" y="842491"/>
                    <a:pt x="3243549" y="848881"/>
                    <a:pt x="3238837" y="853593"/>
                  </a:cubicBezTo>
                  <a:cubicBezTo>
                    <a:pt x="3234125" y="858305"/>
                    <a:pt x="3227734" y="860952"/>
                    <a:pt x="3221071" y="860952"/>
                  </a:cubicBezTo>
                  <a:lnTo>
                    <a:pt x="25125" y="860952"/>
                  </a:lnTo>
                  <a:cubicBezTo>
                    <a:pt x="18462" y="860952"/>
                    <a:pt x="12071" y="858305"/>
                    <a:pt x="7359" y="853593"/>
                  </a:cubicBezTo>
                  <a:cubicBezTo>
                    <a:pt x="2647" y="848881"/>
                    <a:pt x="0" y="842491"/>
                    <a:pt x="0" y="835827"/>
                  </a:cubicBezTo>
                  <a:lnTo>
                    <a:pt x="0" y="25125"/>
                  </a:lnTo>
                  <a:cubicBezTo>
                    <a:pt x="0" y="18462"/>
                    <a:pt x="2647" y="12071"/>
                    <a:pt x="7359" y="7359"/>
                  </a:cubicBezTo>
                  <a:cubicBezTo>
                    <a:pt x="12071" y="2647"/>
                    <a:pt x="18462" y="0"/>
                    <a:pt x="25125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246196" cy="918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304723" y="4199101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4" y="0"/>
                </a:lnTo>
                <a:lnTo>
                  <a:pt x="460534" y="460535"/>
                </a:lnTo>
                <a:lnTo>
                  <a:pt x="0" y="460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05025" y="1357312"/>
            <a:ext cx="14077950" cy="146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spc="-384" b="true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4. Machine Learning</a:t>
            </a:r>
          </a:p>
          <a:p>
            <a:pPr algn="l" marL="0" indent="0" lvl="0">
              <a:lnSpc>
                <a:spcPts val="4750"/>
              </a:lnSpc>
            </a:pPr>
            <a:r>
              <a:rPr lang="en-US" b="true" sz="5000" spc="-275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     b. Classification Model Performance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66750" y="7664883"/>
            <a:ext cx="16954500" cy="2155417"/>
            <a:chOff x="0" y="0"/>
            <a:chExt cx="4465383" cy="56768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465383" cy="567682"/>
            </a:xfrm>
            <a:custGeom>
              <a:avLst/>
              <a:gdLst/>
              <a:ahLst/>
              <a:cxnLst/>
              <a:rect r="r" b="b" t="t" l="l"/>
              <a:pathLst>
                <a:path h="567682" w="4465383">
                  <a:moveTo>
                    <a:pt x="18265" y="0"/>
                  </a:moveTo>
                  <a:lnTo>
                    <a:pt x="4447118" y="0"/>
                  </a:lnTo>
                  <a:cubicBezTo>
                    <a:pt x="4457205" y="0"/>
                    <a:pt x="4465383" y="8178"/>
                    <a:pt x="4465383" y="18265"/>
                  </a:cubicBezTo>
                  <a:lnTo>
                    <a:pt x="4465383" y="549417"/>
                  </a:lnTo>
                  <a:cubicBezTo>
                    <a:pt x="4465383" y="559504"/>
                    <a:pt x="4457205" y="567682"/>
                    <a:pt x="4447118" y="567682"/>
                  </a:cubicBezTo>
                  <a:lnTo>
                    <a:pt x="18265" y="567682"/>
                  </a:lnTo>
                  <a:cubicBezTo>
                    <a:pt x="8178" y="567682"/>
                    <a:pt x="0" y="559504"/>
                    <a:pt x="0" y="549417"/>
                  </a:cubicBezTo>
                  <a:lnTo>
                    <a:pt x="0" y="18265"/>
                  </a:lnTo>
                  <a:cubicBezTo>
                    <a:pt x="0" y="8178"/>
                    <a:pt x="8178" y="0"/>
                    <a:pt x="18265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4465383" cy="624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99854" y="7818708"/>
            <a:ext cx="16688292" cy="225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b="true" sz="2500" spc="-137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This suggests that the model has a good ability to distinguish between high rating and low rating games based on the features provided</a:t>
            </a:r>
          </a:p>
          <a:p>
            <a:pPr algn="ctr">
              <a:lnSpc>
                <a:spcPts val="2160"/>
              </a:lnSpc>
            </a:pPr>
          </a:p>
          <a:p>
            <a:pPr algn="ctr">
              <a:lnSpc>
                <a:spcPts val="3000"/>
              </a:lnSpc>
            </a:pPr>
            <a:r>
              <a:rPr lang="en-US" b="true" sz="2500" spc="-137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We can further tune the hyperparameters of this model or explore ensemble methods to potentially improve performance even more</a:t>
            </a:r>
          </a:p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5186333" y="4182943"/>
            <a:ext cx="5448300" cy="2643293"/>
            <a:chOff x="0" y="0"/>
            <a:chExt cx="7264400" cy="352439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Logistic Regression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847865"/>
              <a:ext cx="7264400" cy="2676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Accuracy : 0.9250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F1-</a:t>
              </a: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Score : 0.4381 </a:t>
              </a:r>
            </a:p>
            <a:p>
              <a:pPr algn="l" marL="0" indent="0" lvl="0">
                <a:lnSpc>
                  <a:spcPts val="144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Recall : 0.3260</a:t>
              </a:r>
            </a:p>
            <a:p>
              <a:pPr algn="l" marL="0" indent="0" lvl="0">
                <a:lnSpc>
                  <a:spcPts val="156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Precision : 0.6677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284436" y="5653239"/>
            <a:ext cx="2700394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79"/>
              </a:lnSpc>
            </a:pPr>
            <a:r>
              <a:rPr lang="en-US" sz="2400" spc="-132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ROC-</a:t>
            </a:r>
            <a:r>
              <a:rPr lang="en-US" sz="2400" spc="-132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AUC: 0.90848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72950" y="666750"/>
            <a:ext cx="5448300" cy="8953500"/>
            <a:chOff x="0" y="0"/>
            <a:chExt cx="1434943" cy="23581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34943" cy="2358124"/>
            </a:xfrm>
            <a:custGeom>
              <a:avLst/>
              <a:gdLst/>
              <a:ahLst/>
              <a:cxnLst/>
              <a:rect r="r" b="b" t="t" l="l"/>
              <a:pathLst>
                <a:path h="2358124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2301284"/>
                  </a:lnTo>
                  <a:cubicBezTo>
                    <a:pt x="1434943" y="2332676"/>
                    <a:pt x="1409495" y="2358124"/>
                    <a:pt x="1378104" y="2358124"/>
                  </a:cubicBezTo>
                  <a:lnTo>
                    <a:pt x="56839" y="2358124"/>
                  </a:lnTo>
                  <a:cubicBezTo>
                    <a:pt x="25448" y="2358124"/>
                    <a:pt x="0" y="2332676"/>
                    <a:pt x="0" y="2301284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3B82F6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434943" cy="24152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419850" y="666750"/>
            <a:ext cx="5448300" cy="8953500"/>
            <a:chOff x="0" y="0"/>
            <a:chExt cx="1434943" cy="235812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34943" cy="2358124"/>
            </a:xfrm>
            <a:custGeom>
              <a:avLst/>
              <a:gdLst/>
              <a:ahLst/>
              <a:cxnLst/>
              <a:rect r="r" b="b" t="t" l="l"/>
              <a:pathLst>
                <a:path h="2358124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2301284"/>
                  </a:lnTo>
                  <a:cubicBezTo>
                    <a:pt x="1434943" y="2332676"/>
                    <a:pt x="1409495" y="2358124"/>
                    <a:pt x="1378104" y="2358124"/>
                  </a:cubicBezTo>
                  <a:lnTo>
                    <a:pt x="56839" y="2358124"/>
                  </a:lnTo>
                  <a:cubicBezTo>
                    <a:pt x="25448" y="2358124"/>
                    <a:pt x="0" y="2332676"/>
                    <a:pt x="0" y="2301284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3B82F6"/>
            </a:solidFill>
            <a:ln cap="rnd">
              <a:noFill/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434943" cy="24152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6750" y="666750"/>
            <a:ext cx="5448300" cy="8953500"/>
            <a:chOff x="0" y="0"/>
            <a:chExt cx="1434943" cy="235812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34943" cy="2358124"/>
            </a:xfrm>
            <a:custGeom>
              <a:avLst/>
              <a:gdLst/>
              <a:ahLst/>
              <a:cxnLst/>
              <a:rect r="r" b="b" t="t" l="l"/>
              <a:pathLst>
                <a:path h="2358124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2301284"/>
                  </a:lnTo>
                  <a:cubicBezTo>
                    <a:pt x="1434943" y="2332676"/>
                    <a:pt x="1409495" y="2358124"/>
                    <a:pt x="1378104" y="2358124"/>
                  </a:cubicBezTo>
                  <a:lnTo>
                    <a:pt x="56839" y="2358124"/>
                  </a:lnTo>
                  <a:cubicBezTo>
                    <a:pt x="25448" y="2358124"/>
                    <a:pt x="0" y="2332676"/>
                    <a:pt x="0" y="2301284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3B82F6"/>
            </a:solidFill>
            <a:ln cap="rnd">
              <a:noFill/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434943" cy="24152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477750" y="7391943"/>
            <a:ext cx="4838700" cy="875214"/>
            <a:chOff x="0" y="0"/>
            <a:chExt cx="1274390" cy="23050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74390" cy="230509"/>
            </a:xfrm>
            <a:custGeom>
              <a:avLst/>
              <a:gdLst/>
              <a:ahLst/>
              <a:cxnLst/>
              <a:rect r="r" b="b" t="t" l="l"/>
              <a:pathLst>
                <a:path h="230509" w="1274390">
                  <a:moveTo>
                    <a:pt x="115254" y="0"/>
                  </a:moveTo>
                  <a:lnTo>
                    <a:pt x="1159136" y="0"/>
                  </a:lnTo>
                  <a:cubicBezTo>
                    <a:pt x="1189703" y="0"/>
                    <a:pt x="1219019" y="12143"/>
                    <a:pt x="1240633" y="33757"/>
                  </a:cubicBezTo>
                  <a:cubicBezTo>
                    <a:pt x="1262247" y="55372"/>
                    <a:pt x="1274390" y="84687"/>
                    <a:pt x="1274390" y="115254"/>
                  </a:cubicBezTo>
                  <a:lnTo>
                    <a:pt x="1274390" y="115254"/>
                  </a:lnTo>
                  <a:cubicBezTo>
                    <a:pt x="1274390" y="145822"/>
                    <a:pt x="1262247" y="175137"/>
                    <a:pt x="1240633" y="196752"/>
                  </a:cubicBezTo>
                  <a:cubicBezTo>
                    <a:pt x="1219019" y="218366"/>
                    <a:pt x="1189703" y="230509"/>
                    <a:pt x="1159136" y="230509"/>
                  </a:cubicBezTo>
                  <a:lnTo>
                    <a:pt x="115254" y="230509"/>
                  </a:lnTo>
                  <a:cubicBezTo>
                    <a:pt x="84687" y="230509"/>
                    <a:pt x="55372" y="218366"/>
                    <a:pt x="33757" y="196752"/>
                  </a:cubicBezTo>
                  <a:cubicBezTo>
                    <a:pt x="12143" y="175137"/>
                    <a:pt x="0" y="145822"/>
                    <a:pt x="0" y="115254"/>
                  </a:cubicBezTo>
                  <a:lnTo>
                    <a:pt x="0" y="115254"/>
                  </a:lnTo>
                  <a:cubicBezTo>
                    <a:pt x="0" y="84687"/>
                    <a:pt x="12143" y="55372"/>
                    <a:pt x="33757" y="33757"/>
                  </a:cubicBezTo>
                  <a:cubicBezTo>
                    <a:pt x="55372" y="12143"/>
                    <a:pt x="84687" y="0"/>
                    <a:pt x="115254" y="0"/>
                  </a:cubicBezTo>
                  <a:close/>
                </a:path>
              </a:pathLst>
            </a:custGeom>
            <a:solidFill>
              <a:srgbClr val="1F2937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1274390" cy="2971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47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724650" y="7391943"/>
            <a:ext cx="4838700" cy="875214"/>
            <a:chOff x="0" y="0"/>
            <a:chExt cx="1274390" cy="23050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74390" cy="230509"/>
            </a:xfrm>
            <a:custGeom>
              <a:avLst/>
              <a:gdLst/>
              <a:ahLst/>
              <a:cxnLst/>
              <a:rect r="r" b="b" t="t" l="l"/>
              <a:pathLst>
                <a:path h="230509" w="1274390">
                  <a:moveTo>
                    <a:pt x="115254" y="0"/>
                  </a:moveTo>
                  <a:lnTo>
                    <a:pt x="1159136" y="0"/>
                  </a:lnTo>
                  <a:cubicBezTo>
                    <a:pt x="1189703" y="0"/>
                    <a:pt x="1219019" y="12143"/>
                    <a:pt x="1240633" y="33757"/>
                  </a:cubicBezTo>
                  <a:cubicBezTo>
                    <a:pt x="1262247" y="55372"/>
                    <a:pt x="1274390" y="84687"/>
                    <a:pt x="1274390" y="115254"/>
                  </a:cubicBezTo>
                  <a:lnTo>
                    <a:pt x="1274390" y="115254"/>
                  </a:lnTo>
                  <a:cubicBezTo>
                    <a:pt x="1274390" y="145822"/>
                    <a:pt x="1262247" y="175137"/>
                    <a:pt x="1240633" y="196752"/>
                  </a:cubicBezTo>
                  <a:cubicBezTo>
                    <a:pt x="1219019" y="218366"/>
                    <a:pt x="1189703" y="230509"/>
                    <a:pt x="1159136" y="230509"/>
                  </a:cubicBezTo>
                  <a:lnTo>
                    <a:pt x="115254" y="230509"/>
                  </a:lnTo>
                  <a:cubicBezTo>
                    <a:pt x="84687" y="230509"/>
                    <a:pt x="55372" y="218366"/>
                    <a:pt x="33757" y="196752"/>
                  </a:cubicBezTo>
                  <a:cubicBezTo>
                    <a:pt x="12143" y="175137"/>
                    <a:pt x="0" y="145822"/>
                    <a:pt x="0" y="115254"/>
                  </a:cubicBezTo>
                  <a:lnTo>
                    <a:pt x="0" y="115254"/>
                  </a:lnTo>
                  <a:cubicBezTo>
                    <a:pt x="0" y="84687"/>
                    <a:pt x="12143" y="55372"/>
                    <a:pt x="33757" y="33757"/>
                  </a:cubicBezTo>
                  <a:cubicBezTo>
                    <a:pt x="55372" y="12143"/>
                    <a:pt x="84687" y="0"/>
                    <a:pt x="115254" y="0"/>
                  </a:cubicBezTo>
                  <a:close/>
                </a:path>
              </a:pathLst>
            </a:custGeom>
            <a:solidFill>
              <a:srgbClr val="1F293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1274390" cy="2971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47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71550" y="7391943"/>
            <a:ext cx="4838700" cy="875214"/>
            <a:chOff x="0" y="0"/>
            <a:chExt cx="1274390" cy="23050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74390" cy="230509"/>
            </a:xfrm>
            <a:custGeom>
              <a:avLst/>
              <a:gdLst/>
              <a:ahLst/>
              <a:cxnLst/>
              <a:rect r="r" b="b" t="t" l="l"/>
              <a:pathLst>
                <a:path h="230509" w="1274390">
                  <a:moveTo>
                    <a:pt x="115254" y="0"/>
                  </a:moveTo>
                  <a:lnTo>
                    <a:pt x="1159136" y="0"/>
                  </a:lnTo>
                  <a:cubicBezTo>
                    <a:pt x="1189703" y="0"/>
                    <a:pt x="1219019" y="12143"/>
                    <a:pt x="1240633" y="33757"/>
                  </a:cubicBezTo>
                  <a:cubicBezTo>
                    <a:pt x="1262247" y="55372"/>
                    <a:pt x="1274390" y="84687"/>
                    <a:pt x="1274390" y="115254"/>
                  </a:cubicBezTo>
                  <a:lnTo>
                    <a:pt x="1274390" y="115254"/>
                  </a:lnTo>
                  <a:cubicBezTo>
                    <a:pt x="1274390" y="145822"/>
                    <a:pt x="1262247" y="175137"/>
                    <a:pt x="1240633" y="196752"/>
                  </a:cubicBezTo>
                  <a:cubicBezTo>
                    <a:pt x="1219019" y="218366"/>
                    <a:pt x="1189703" y="230509"/>
                    <a:pt x="1159136" y="230509"/>
                  </a:cubicBezTo>
                  <a:lnTo>
                    <a:pt x="115254" y="230509"/>
                  </a:lnTo>
                  <a:cubicBezTo>
                    <a:pt x="84687" y="230509"/>
                    <a:pt x="55372" y="218366"/>
                    <a:pt x="33757" y="196752"/>
                  </a:cubicBezTo>
                  <a:cubicBezTo>
                    <a:pt x="12143" y="175137"/>
                    <a:pt x="0" y="145822"/>
                    <a:pt x="0" y="115254"/>
                  </a:cubicBezTo>
                  <a:lnTo>
                    <a:pt x="0" y="115254"/>
                  </a:lnTo>
                  <a:cubicBezTo>
                    <a:pt x="0" y="84687"/>
                    <a:pt x="12143" y="55372"/>
                    <a:pt x="33757" y="33757"/>
                  </a:cubicBezTo>
                  <a:cubicBezTo>
                    <a:pt x="55372" y="12143"/>
                    <a:pt x="84687" y="0"/>
                    <a:pt x="115254" y="0"/>
                  </a:cubicBezTo>
                  <a:close/>
                </a:path>
              </a:pathLst>
            </a:custGeom>
            <a:solidFill>
              <a:srgbClr val="1F293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1274390" cy="2971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47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971550" y="8715375"/>
            <a:ext cx="483870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9"/>
              </a:lnSpc>
            </a:pPr>
            <a:r>
              <a:rPr lang="en-US" b="true" sz="2400" spc="-132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Increase</a:t>
            </a:r>
            <a:r>
              <a:rPr lang="en-US" sz="2400" spc="-132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in gaming revenue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24650" y="8715375"/>
            <a:ext cx="483870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9"/>
              </a:lnSpc>
            </a:pPr>
            <a:r>
              <a:rPr lang="en-US" b="true" sz="2400" spc="-132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Active</a:t>
            </a:r>
            <a:r>
              <a:rPr lang="en-US" sz="2400" spc="-132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gamers worldwide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306425" y="7615754"/>
            <a:ext cx="318135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54"/>
              </a:lnSpc>
              <a:spcBef>
                <a:spcPct val="0"/>
              </a:spcBef>
            </a:pPr>
            <a:r>
              <a:rPr lang="en-US" b="true" sz="2962" spc="-162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$200 billion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553325" y="7615754"/>
            <a:ext cx="318135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54"/>
              </a:lnSpc>
              <a:spcBef>
                <a:spcPct val="0"/>
              </a:spcBef>
            </a:pPr>
            <a:r>
              <a:rPr lang="en-US" b="true" sz="2962" spc="-162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3 billion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800225" y="7615754"/>
            <a:ext cx="3181350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54"/>
              </a:lnSpc>
              <a:spcBef>
                <a:spcPct val="0"/>
              </a:spcBef>
            </a:pPr>
            <a:r>
              <a:rPr lang="en-US" b="true" sz="2962" spc="-162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45%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2172950" y="941405"/>
            <a:ext cx="5448300" cy="6181325"/>
            <a:chOff x="0" y="0"/>
            <a:chExt cx="2661158" cy="301919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54483" y="50038"/>
              <a:ext cx="2552065" cy="2919755"/>
            </a:xfrm>
            <a:custGeom>
              <a:avLst/>
              <a:gdLst/>
              <a:ahLst/>
              <a:cxnLst/>
              <a:rect r="r" b="b" t="t" l="l"/>
              <a:pathLst>
                <a:path h="2919755" w="2552065">
                  <a:moveTo>
                    <a:pt x="2464435" y="2919755"/>
                  </a:moveTo>
                  <a:lnTo>
                    <a:pt x="87757" y="2919755"/>
                  </a:lnTo>
                  <a:cubicBezTo>
                    <a:pt x="39370" y="2919755"/>
                    <a:pt x="0" y="2880512"/>
                    <a:pt x="0" y="2831998"/>
                  </a:cubicBezTo>
                  <a:lnTo>
                    <a:pt x="0" y="87757"/>
                  </a:lnTo>
                  <a:cubicBezTo>
                    <a:pt x="0" y="39370"/>
                    <a:pt x="39243" y="0"/>
                    <a:pt x="87757" y="0"/>
                  </a:cubicBezTo>
                  <a:lnTo>
                    <a:pt x="2464308" y="0"/>
                  </a:lnTo>
                  <a:cubicBezTo>
                    <a:pt x="2512695" y="0"/>
                    <a:pt x="2552065" y="39243"/>
                    <a:pt x="2552065" y="87757"/>
                  </a:cubicBezTo>
                  <a:lnTo>
                    <a:pt x="2552065" y="2831998"/>
                  </a:lnTo>
                  <a:cubicBezTo>
                    <a:pt x="2552065" y="2880385"/>
                    <a:pt x="2512822" y="2919755"/>
                    <a:pt x="2464308" y="2919755"/>
                  </a:cubicBezTo>
                  <a:close/>
                </a:path>
              </a:pathLst>
            </a:custGeom>
            <a:blipFill>
              <a:blip r:embed="rId2"/>
              <a:stretch>
                <a:fillRect l="-339" t="0" r="-339" b="0"/>
              </a:stretch>
            </a:blip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661031" cy="3019069"/>
            </a:xfrm>
            <a:custGeom>
              <a:avLst/>
              <a:gdLst/>
              <a:ahLst/>
              <a:cxnLst/>
              <a:rect r="r" b="b" t="t" l="l"/>
              <a:pathLst>
                <a:path h="3019069" w="2661031">
                  <a:moveTo>
                    <a:pt x="0" y="91567"/>
                  </a:moveTo>
                  <a:lnTo>
                    <a:pt x="0" y="2927502"/>
                  </a:lnTo>
                  <a:cubicBezTo>
                    <a:pt x="0" y="2978048"/>
                    <a:pt x="41021" y="3019069"/>
                    <a:pt x="91567" y="3019069"/>
                  </a:cubicBezTo>
                  <a:lnTo>
                    <a:pt x="2569464" y="3019069"/>
                  </a:lnTo>
                  <a:cubicBezTo>
                    <a:pt x="2620010" y="3019069"/>
                    <a:pt x="2661031" y="2978048"/>
                    <a:pt x="2661031" y="2927502"/>
                  </a:cubicBezTo>
                  <a:lnTo>
                    <a:pt x="2661031" y="91567"/>
                  </a:lnTo>
                  <a:cubicBezTo>
                    <a:pt x="2661031" y="41021"/>
                    <a:pt x="2620010" y="0"/>
                    <a:pt x="2569464" y="0"/>
                  </a:cubicBezTo>
                  <a:lnTo>
                    <a:pt x="91567" y="0"/>
                  </a:lnTo>
                  <a:cubicBezTo>
                    <a:pt x="41021" y="0"/>
                    <a:pt x="0" y="41021"/>
                    <a:pt x="0" y="91567"/>
                  </a:cubicBezTo>
                  <a:close/>
                  <a:moveTo>
                    <a:pt x="1819275" y="331724"/>
                  </a:moveTo>
                  <a:lnTo>
                    <a:pt x="2478405" y="331724"/>
                  </a:lnTo>
                  <a:cubicBezTo>
                    <a:pt x="2528951" y="331724"/>
                    <a:pt x="2569972" y="372745"/>
                    <a:pt x="2569972" y="423291"/>
                  </a:cubicBezTo>
                  <a:lnTo>
                    <a:pt x="2569972" y="2836443"/>
                  </a:lnTo>
                  <a:cubicBezTo>
                    <a:pt x="2569972" y="2886989"/>
                    <a:pt x="2528951" y="2928010"/>
                    <a:pt x="2478405" y="2928010"/>
                  </a:cubicBezTo>
                  <a:lnTo>
                    <a:pt x="182753" y="2928010"/>
                  </a:lnTo>
                  <a:cubicBezTo>
                    <a:pt x="132207" y="2928010"/>
                    <a:pt x="91186" y="2886989"/>
                    <a:pt x="91186" y="2836443"/>
                  </a:cubicBezTo>
                  <a:lnTo>
                    <a:pt x="91186" y="182753"/>
                  </a:lnTo>
                  <a:cubicBezTo>
                    <a:pt x="91186" y="132207"/>
                    <a:pt x="132207" y="91186"/>
                    <a:pt x="182753" y="91186"/>
                  </a:cubicBezTo>
                  <a:lnTo>
                    <a:pt x="1522222" y="91186"/>
                  </a:lnTo>
                  <a:cubicBezTo>
                    <a:pt x="1548257" y="91186"/>
                    <a:pt x="1573149" y="102235"/>
                    <a:pt x="1590548" y="121666"/>
                  </a:cubicBezTo>
                  <a:lnTo>
                    <a:pt x="1751203" y="301244"/>
                  </a:lnTo>
                  <a:cubicBezTo>
                    <a:pt x="1768602" y="320675"/>
                    <a:pt x="1793367" y="331724"/>
                    <a:pt x="1819529" y="331724"/>
                  </a:cubicBezTo>
                  <a:lnTo>
                    <a:pt x="1819275" y="331724"/>
                  </a:lnTo>
                  <a:close/>
                </a:path>
              </a:pathLst>
            </a:custGeom>
            <a:solidFill>
              <a:srgbClr val="3B82F6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6419850" y="941405"/>
            <a:ext cx="5448300" cy="6181325"/>
            <a:chOff x="0" y="0"/>
            <a:chExt cx="2661158" cy="3019196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54483" y="50038"/>
              <a:ext cx="2552065" cy="2919755"/>
            </a:xfrm>
            <a:custGeom>
              <a:avLst/>
              <a:gdLst/>
              <a:ahLst/>
              <a:cxnLst/>
              <a:rect r="r" b="b" t="t" l="l"/>
              <a:pathLst>
                <a:path h="2919755" w="2552065">
                  <a:moveTo>
                    <a:pt x="2464435" y="2919755"/>
                  </a:moveTo>
                  <a:lnTo>
                    <a:pt x="87757" y="2919755"/>
                  </a:lnTo>
                  <a:cubicBezTo>
                    <a:pt x="39370" y="2919755"/>
                    <a:pt x="0" y="2880512"/>
                    <a:pt x="0" y="2831998"/>
                  </a:cubicBezTo>
                  <a:lnTo>
                    <a:pt x="0" y="87757"/>
                  </a:lnTo>
                  <a:cubicBezTo>
                    <a:pt x="0" y="39370"/>
                    <a:pt x="39243" y="0"/>
                    <a:pt x="87757" y="0"/>
                  </a:cubicBezTo>
                  <a:lnTo>
                    <a:pt x="2464308" y="0"/>
                  </a:lnTo>
                  <a:cubicBezTo>
                    <a:pt x="2512695" y="0"/>
                    <a:pt x="2552065" y="39243"/>
                    <a:pt x="2552065" y="87757"/>
                  </a:cubicBezTo>
                  <a:lnTo>
                    <a:pt x="2552065" y="2831998"/>
                  </a:lnTo>
                  <a:cubicBezTo>
                    <a:pt x="2552065" y="2880385"/>
                    <a:pt x="2512822" y="2919755"/>
                    <a:pt x="2464308" y="2919755"/>
                  </a:cubicBezTo>
                  <a:close/>
                </a:path>
              </a:pathLst>
            </a:custGeom>
            <a:blipFill>
              <a:blip r:embed="rId3"/>
              <a:stretch>
                <a:fillRect l="-339" t="0" r="-339" b="0"/>
              </a:stretch>
            </a:blip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661031" cy="3019069"/>
            </a:xfrm>
            <a:custGeom>
              <a:avLst/>
              <a:gdLst/>
              <a:ahLst/>
              <a:cxnLst/>
              <a:rect r="r" b="b" t="t" l="l"/>
              <a:pathLst>
                <a:path h="3019069" w="2661031">
                  <a:moveTo>
                    <a:pt x="0" y="91567"/>
                  </a:moveTo>
                  <a:lnTo>
                    <a:pt x="0" y="2927502"/>
                  </a:lnTo>
                  <a:cubicBezTo>
                    <a:pt x="0" y="2978048"/>
                    <a:pt x="41021" y="3019069"/>
                    <a:pt x="91567" y="3019069"/>
                  </a:cubicBezTo>
                  <a:lnTo>
                    <a:pt x="2569464" y="3019069"/>
                  </a:lnTo>
                  <a:cubicBezTo>
                    <a:pt x="2620010" y="3019069"/>
                    <a:pt x="2661031" y="2978048"/>
                    <a:pt x="2661031" y="2927502"/>
                  </a:cubicBezTo>
                  <a:lnTo>
                    <a:pt x="2661031" y="91567"/>
                  </a:lnTo>
                  <a:cubicBezTo>
                    <a:pt x="2661031" y="41021"/>
                    <a:pt x="2620010" y="0"/>
                    <a:pt x="2569464" y="0"/>
                  </a:cubicBezTo>
                  <a:lnTo>
                    <a:pt x="91567" y="0"/>
                  </a:lnTo>
                  <a:cubicBezTo>
                    <a:pt x="41021" y="0"/>
                    <a:pt x="0" y="41021"/>
                    <a:pt x="0" y="91567"/>
                  </a:cubicBezTo>
                  <a:close/>
                  <a:moveTo>
                    <a:pt x="1819275" y="331724"/>
                  </a:moveTo>
                  <a:lnTo>
                    <a:pt x="2478405" y="331724"/>
                  </a:lnTo>
                  <a:cubicBezTo>
                    <a:pt x="2528951" y="331724"/>
                    <a:pt x="2569972" y="372745"/>
                    <a:pt x="2569972" y="423291"/>
                  </a:cubicBezTo>
                  <a:lnTo>
                    <a:pt x="2569972" y="2836443"/>
                  </a:lnTo>
                  <a:cubicBezTo>
                    <a:pt x="2569972" y="2886989"/>
                    <a:pt x="2528951" y="2928010"/>
                    <a:pt x="2478405" y="2928010"/>
                  </a:cubicBezTo>
                  <a:lnTo>
                    <a:pt x="182753" y="2928010"/>
                  </a:lnTo>
                  <a:cubicBezTo>
                    <a:pt x="132207" y="2928010"/>
                    <a:pt x="91186" y="2886989"/>
                    <a:pt x="91186" y="2836443"/>
                  </a:cubicBezTo>
                  <a:lnTo>
                    <a:pt x="91186" y="182753"/>
                  </a:lnTo>
                  <a:cubicBezTo>
                    <a:pt x="91186" y="132207"/>
                    <a:pt x="132207" y="91186"/>
                    <a:pt x="182753" y="91186"/>
                  </a:cubicBezTo>
                  <a:lnTo>
                    <a:pt x="1522222" y="91186"/>
                  </a:lnTo>
                  <a:cubicBezTo>
                    <a:pt x="1548257" y="91186"/>
                    <a:pt x="1573149" y="102235"/>
                    <a:pt x="1590548" y="121666"/>
                  </a:cubicBezTo>
                  <a:lnTo>
                    <a:pt x="1751203" y="301244"/>
                  </a:lnTo>
                  <a:cubicBezTo>
                    <a:pt x="1768602" y="320675"/>
                    <a:pt x="1793367" y="331724"/>
                    <a:pt x="1819529" y="331724"/>
                  </a:cubicBezTo>
                  <a:lnTo>
                    <a:pt x="1819275" y="331724"/>
                  </a:lnTo>
                  <a:close/>
                </a:path>
              </a:pathLst>
            </a:custGeom>
            <a:solidFill>
              <a:srgbClr val="3B82F6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666750" y="941405"/>
            <a:ext cx="5448300" cy="6181325"/>
            <a:chOff x="0" y="0"/>
            <a:chExt cx="2661158" cy="3019196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54483" y="50038"/>
              <a:ext cx="2552065" cy="2919755"/>
            </a:xfrm>
            <a:custGeom>
              <a:avLst/>
              <a:gdLst/>
              <a:ahLst/>
              <a:cxnLst/>
              <a:rect r="r" b="b" t="t" l="l"/>
              <a:pathLst>
                <a:path h="2919755" w="2552065">
                  <a:moveTo>
                    <a:pt x="2464435" y="2919755"/>
                  </a:moveTo>
                  <a:lnTo>
                    <a:pt x="87757" y="2919755"/>
                  </a:lnTo>
                  <a:cubicBezTo>
                    <a:pt x="39370" y="2919755"/>
                    <a:pt x="0" y="2880512"/>
                    <a:pt x="0" y="2831998"/>
                  </a:cubicBezTo>
                  <a:lnTo>
                    <a:pt x="0" y="87757"/>
                  </a:lnTo>
                  <a:cubicBezTo>
                    <a:pt x="0" y="39370"/>
                    <a:pt x="39243" y="0"/>
                    <a:pt x="87757" y="0"/>
                  </a:cubicBezTo>
                  <a:lnTo>
                    <a:pt x="2464308" y="0"/>
                  </a:lnTo>
                  <a:cubicBezTo>
                    <a:pt x="2512695" y="0"/>
                    <a:pt x="2552065" y="39243"/>
                    <a:pt x="2552065" y="87757"/>
                  </a:cubicBezTo>
                  <a:lnTo>
                    <a:pt x="2552065" y="2831998"/>
                  </a:lnTo>
                  <a:cubicBezTo>
                    <a:pt x="2552065" y="2880385"/>
                    <a:pt x="2512822" y="2919755"/>
                    <a:pt x="2464308" y="2919755"/>
                  </a:cubicBezTo>
                  <a:close/>
                </a:path>
              </a:pathLst>
            </a:custGeom>
            <a:blipFill>
              <a:blip r:embed="rId4"/>
              <a:stretch>
                <a:fillRect l="-339" t="0" r="-339" b="0"/>
              </a:stretch>
            </a:blip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2661031" cy="3019069"/>
            </a:xfrm>
            <a:custGeom>
              <a:avLst/>
              <a:gdLst/>
              <a:ahLst/>
              <a:cxnLst/>
              <a:rect r="r" b="b" t="t" l="l"/>
              <a:pathLst>
                <a:path h="3019069" w="2661031">
                  <a:moveTo>
                    <a:pt x="0" y="91567"/>
                  </a:moveTo>
                  <a:lnTo>
                    <a:pt x="0" y="2927502"/>
                  </a:lnTo>
                  <a:cubicBezTo>
                    <a:pt x="0" y="2978048"/>
                    <a:pt x="41021" y="3019069"/>
                    <a:pt x="91567" y="3019069"/>
                  </a:cubicBezTo>
                  <a:lnTo>
                    <a:pt x="2569464" y="3019069"/>
                  </a:lnTo>
                  <a:cubicBezTo>
                    <a:pt x="2620010" y="3019069"/>
                    <a:pt x="2661031" y="2978048"/>
                    <a:pt x="2661031" y="2927502"/>
                  </a:cubicBezTo>
                  <a:lnTo>
                    <a:pt x="2661031" y="91567"/>
                  </a:lnTo>
                  <a:cubicBezTo>
                    <a:pt x="2661031" y="41021"/>
                    <a:pt x="2620010" y="0"/>
                    <a:pt x="2569464" y="0"/>
                  </a:cubicBezTo>
                  <a:lnTo>
                    <a:pt x="91567" y="0"/>
                  </a:lnTo>
                  <a:cubicBezTo>
                    <a:pt x="41021" y="0"/>
                    <a:pt x="0" y="41021"/>
                    <a:pt x="0" y="91567"/>
                  </a:cubicBezTo>
                  <a:close/>
                  <a:moveTo>
                    <a:pt x="1819275" y="331724"/>
                  </a:moveTo>
                  <a:lnTo>
                    <a:pt x="2478405" y="331724"/>
                  </a:lnTo>
                  <a:cubicBezTo>
                    <a:pt x="2528951" y="331724"/>
                    <a:pt x="2569972" y="372745"/>
                    <a:pt x="2569972" y="423291"/>
                  </a:cubicBezTo>
                  <a:lnTo>
                    <a:pt x="2569972" y="2836443"/>
                  </a:lnTo>
                  <a:cubicBezTo>
                    <a:pt x="2569972" y="2886989"/>
                    <a:pt x="2528951" y="2928010"/>
                    <a:pt x="2478405" y="2928010"/>
                  </a:cubicBezTo>
                  <a:lnTo>
                    <a:pt x="182753" y="2928010"/>
                  </a:lnTo>
                  <a:cubicBezTo>
                    <a:pt x="132207" y="2928010"/>
                    <a:pt x="91186" y="2886989"/>
                    <a:pt x="91186" y="2836443"/>
                  </a:cubicBezTo>
                  <a:lnTo>
                    <a:pt x="91186" y="182753"/>
                  </a:lnTo>
                  <a:cubicBezTo>
                    <a:pt x="91186" y="132207"/>
                    <a:pt x="132207" y="91186"/>
                    <a:pt x="182753" y="91186"/>
                  </a:cubicBezTo>
                  <a:lnTo>
                    <a:pt x="1522222" y="91186"/>
                  </a:lnTo>
                  <a:cubicBezTo>
                    <a:pt x="1548257" y="91186"/>
                    <a:pt x="1573149" y="102235"/>
                    <a:pt x="1590548" y="121666"/>
                  </a:cubicBezTo>
                  <a:lnTo>
                    <a:pt x="1751203" y="301244"/>
                  </a:lnTo>
                  <a:cubicBezTo>
                    <a:pt x="1768602" y="320675"/>
                    <a:pt x="1793367" y="331724"/>
                    <a:pt x="1819529" y="331724"/>
                  </a:cubicBezTo>
                  <a:lnTo>
                    <a:pt x="1819275" y="331724"/>
                  </a:lnTo>
                  <a:close/>
                </a:path>
              </a:pathLst>
            </a:custGeom>
            <a:solidFill>
              <a:srgbClr val="3B82F6"/>
            </a:solid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12477750" y="8715375"/>
            <a:ext cx="483870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79"/>
              </a:lnSpc>
            </a:pPr>
            <a:r>
              <a:rPr lang="en-US" b="true" sz="2400" spc="-132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Global</a:t>
            </a:r>
            <a:r>
              <a:rPr lang="en-US" sz="2400" spc="-132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market value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2677546"/>
            <a:chOff x="0" y="0"/>
            <a:chExt cx="4987154" cy="7875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7156" cy="787598"/>
            </a:xfrm>
            <a:custGeom>
              <a:avLst/>
              <a:gdLst/>
              <a:ahLst/>
              <a:cxnLst/>
              <a:rect r="r" b="b" t="t" l="l"/>
              <a:pathLst>
                <a:path h="787598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08206"/>
                  </a:lnTo>
                  <a:cubicBezTo>
                    <a:pt x="0" y="544716"/>
                    <a:pt x="13458" y="579946"/>
                    <a:pt x="37800" y="607158"/>
                  </a:cubicBezTo>
                  <a:lnTo>
                    <a:pt x="154967" y="738134"/>
                  </a:lnTo>
                  <a:cubicBezTo>
                    <a:pt x="183122" y="769609"/>
                    <a:pt x="223353" y="787599"/>
                    <a:pt x="265584" y="787598"/>
                  </a:cubicBezTo>
                  <a:lnTo>
                    <a:pt x="4838740" y="787598"/>
                  </a:lnTo>
                  <a:cubicBezTo>
                    <a:pt x="4878102" y="787598"/>
                    <a:pt x="4915853" y="771962"/>
                    <a:pt x="4943686" y="744129"/>
                  </a:cubicBezTo>
                  <a:cubicBezTo>
                    <a:pt x="4971519" y="716296"/>
                    <a:pt x="4987156" y="678546"/>
                    <a:pt x="4987156" y="639183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28398" y="5023846"/>
            <a:ext cx="7970736" cy="4234454"/>
          </a:xfrm>
          <a:custGeom>
            <a:avLst/>
            <a:gdLst/>
            <a:ahLst/>
            <a:cxnLst/>
            <a:rect r="r" b="b" t="t" l="l"/>
            <a:pathLst>
              <a:path h="4234454" w="7970736">
                <a:moveTo>
                  <a:pt x="0" y="0"/>
                </a:moveTo>
                <a:lnTo>
                  <a:pt x="7970736" y="0"/>
                </a:lnTo>
                <a:lnTo>
                  <a:pt x="7970736" y="4234454"/>
                </a:lnTo>
                <a:lnTo>
                  <a:pt x="0" y="42344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645143" y="4286478"/>
            <a:ext cx="9122609" cy="4971822"/>
          </a:xfrm>
          <a:custGeom>
            <a:avLst/>
            <a:gdLst/>
            <a:ahLst/>
            <a:cxnLst/>
            <a:rect r="r" b="b" t="t" l="l"/>
            <a:pathLst>
              <a:path h="4971822" w="9122609">
                <a:moveTo>
                  <a:pt x="0" y="0"/>
                </a:moveTo>
                <a:lnTo>
                  <a:pt x="9122608" y="0"/>
                </a:lnTo>
                <a:lnTo>
                  <a:pt x="9122608" y="4971822"/>
                </a:lnTo>
                <a:lnTo>
                  <a:pt x="0" y="49718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05025" y="1357312"/>
            <a:ext cx="14077950" cy="1466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spc="-384" b="true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4. Machine Learning</a:t>
            </a:r>
          </a:p>
          <a:p>
            <a:pPr algn="l" marL="0" indent="0" lvl="0">
              <a:lnSpc>
                <a:spcPts val="4750"/>
              </a:lnSpc>
            </a:pPr>
            <a:r>
              <a:rPr lang="en-US" b="true" sz="5000" spc="-275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    b. Classification Model Performance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2677546"/>
            <a:chOff x="0" y="0"/>
            <a:chExt cx="4987154" cy="7875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7156" cy="787598"/>
            </a:xfrm>
            <a:custGeom>
              <a:avLst/>
              <a:gdLst/>
              <a:ahLst/>
              <a:cxnLst/>
              <a:rect r="r" b="b" t="t" l="l"/>
              <a:pathLst>
                <a:path h="787598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08206"/>
                  </a:lnTo>
                  <a:cubicBezTo>
                    <a:pt x="0" y="544716"/>
                    <a:pt x="13458" y="579946"/>
                    <a:pt x="37800" y="607158"/>
                  </a:cubicBezTo>
                  <a:lnTo>
                    <a:pt x="154967" y="738134"/>
                  </a:lnTo>
                  <a:cubicBezTo>
                    <a:pt x="183122" y="769609"/>
                    <a:pt x="223353" y="787599"/>
                    <a:pt x="265584" y="787598"/>
                  </a:cubicBezTo>
                  <a:lnTo>
                    <a:pt x="4838740" y="787598"/>
                  </a:lnTo>
                  <a:cubicBezTo>
                    <a:pt x="4878102" y="787598"/>
                    <a:pt x="4915853" y="771962"/>
                    <a:pt x="4943686" y="744129"/>
                  </a:cubicBezTo>
                  <a:cubicBezTo>
                    <a:pt x="4971519" y="716296"/>
                    <a:pt x="4987156" y="678546"/>
                    <a:pt x="4987156" y="639183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666750" y="3895910"/>
            <a:ext cx="10183918" cy="5893943"/>
          </a:xfrm>
          <a:custGeom>
            <a:avLst/>
            <a:gdLst/>
            <a:ahLst/>
            <a:cxnLst/>
            <a:rect r="r" b="b" t="t" l="l"/>
            <a:pathLst>
              <a:path h="5893943" w="10183918">
                <a:moveTo>
                  <a:pt x="0" y="0"/>
                </a:moveTo>
                <a:lnTo>
                  <a:pt x="10183918" y="0"/>
                </a:lnTo>
                <a:lnTo>
                  <a:pt x="10183918" y="5893943"/>
                </a:lnTo>
                <a:lnTo>
                  <a:pt x="0" y="58939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05025" y="1529555"/>
            <a:ext cx="14077950" cy="1122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spc="-384" b="true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Predictive vs. Actual User Rating</a:t>
            </a:r>
          </a:p>
          <a:p>
            <a:pPr algn="ctr" marL="0" indent="0" lvl="0">
              <a:lnSpc>
                <a:spcPts val="2375"/>
              </a:lnSpc>
            </a:pPr>
            <a:r>
              <a:rPr lang="en-US" b="true" sz="2500" spc="-137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Random Forest Regression Model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1304485" y="3827203"/>
            <a:ext cx="6316765" cy="5962650"/>
            <a:chOff x="0" y="0"/>
            <a:chExt cx="1663675" cy="15704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63675" cy="1570410"/>
            </a:xfrm>
            <a:custGeom>
              <a:avLst/>
              <a:gdLst/>
              <a:ahLst/>
              <a:cxnLst/>
              <a:rect r="r" b="b" t="t" l="l"/>
              <a:pathLst>
                <a:path h="1570410" w="1663675">
                  <a:moveTo>
                    <a:pt x="49025" y="0"/>
                  </a:moveTo>
                  <a:lnTo>
                    <a:pt x="1614650" y="0"/>
                  </a:lnTo>
                  <a:cubicBezTo>
                    <a:pt x="1627652" y="0"/>
                    <a:pt x="1640122" y="5165"/>
                    <a:pt x="1649316" y="14359"/>
                  </a:cubicBezTo>
                  <a:cubicBezTo>
                    <a:pt x="1658510" y="23553"/>
                    <a:pt x="1663675" y="36022"/>
                    <a:pt x="1663675" y="49025"/>
                  </a:cubicBezTo>
                  <a:lnTo>
                    <a:pt x="1663675" y="1521385"/>
                  </a:lnTo>
                  <a:cubicBezTo>
                    <a:pt x="1663675" y="1534387"/>
                    <a:pt x="1658510" y="1546857"/>
                    <a:pt x="1649316" y="1556051"/>
                  </a:cubicBezTo>
                  <a:cubicBezTo>
                    <a:pt x="1640122" y="1565245"/>
                    <a:pt x="1627652" y="1570410"/>
                    <a:pt x="1614650" y="1570410"/>
                  </a:cubicBezTo>
                  <a:lnTo>
                    <a:pt x="49025" y="1570410"/>
                  </a:lnTo>
                  <a:cubicBezTo>
                    <a:pt x="36022" y="1570410"/>
                    <a:pt x="23553" y="1565245"/>
                    <a:pt x="14359" y="1556051"/>
                  </a:cubicBezTo>
                  <a:cubicBezTo>
                    <a:pt x="5165" y="1546857"/>
                    <a:pt x="0" y="1534387"/>
                    <a:pt x="0" y="1521385"/>
                  </a:cubicBezTo>
                  <a:lnTo>
                    <a:pt x="0" y="49025"/>
                  </a:lnTo>
                  <a:cubicBezTo>
                    <a:pt x="0" y="36022"/>
                    <a:pt x="5165" y="23553"/>
                    <a:pt x="14359" y="14359"/>
                  </a:cubicBezTo>
                  <a:cubicBezTo>
                    <a:pt x="23553" y="5165"/>
                    <a:pt x="36022" y="0"/>
                    <a:pt x="49025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663675" cy="16275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443144" y="4499828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4" y="0"/>
                </a:lnTo>
                <a:lnTo>
                  <a:pt x="460534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2055784" y="4499828"/>
            <a:ext cx="5448300" cy="3935822"/>
            <a:chOff x="0" y="0"/>
            <a:chExt cx="7264400" cy="524776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Interpretation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94838"/>
              <a:ext cx="7264400" cy="4352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Points close to the</a:t>
              </a: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line y=x → good predictions</a:t>
              </a:r>
            </a:p>
            <a:p>
              <a:pPr algn="l">
                <a:lnSpc>
                  <a:spcPts val="2879"/>
                </a:lnSpc>
              </a:pP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Gaps</a:t>
              </a: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→ prediction errors</a:t>
              </a:r>
            </a:p>
            <a:p>
              <a:pPr algn="l">
                <a:lnSpc>
                  <a:spcPts val="2879"/>
                </a:lnSpc>
              </a:pP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As we can see here, beside some outliers, the great majority of points are around the trend line</a:t>
              </a:r>
            </a:p>
            <a:p>
              <a:pPr algn="l" marL="0" indent="0" lvl="0">
                <a:lnSpc>
                  <a:spcPts val="2879"/>
                </a:lnSpc>
              </a:pP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2677546"/>
            <a:chOff x="0" y="0"/>
            <a:chExt cx="4987154" cy="7875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7156" cy="787598"/>
            </a:xfrm>
            <a:custGeom>
              <a:avLst/>
              <a:gdLst/>
              <a:ahLst/>
              <a:cxnLst/>
              <a:rect r="r" b="b" t="t" l="l"/>
              <a:pathLst>
                <a:path h="787598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08206"/>
                  </a:lnTo>
                  <a:cubicBezTo>
                    <a:pt x="0" y="544716"/>
                    <a:pt x="13458" y="579946"/>
                    <a:pt x="37800" y="607158"/>
                  </a:cubicBezTo>
                  <a:lnTo>
                    <a:pt x="154967" y="738134"/>
                  </a:lnTo>
                  <a:cubicBezTo>
                    <a:pt x="183122" y="769609"/>
                    <a:pt x="223353" y="787599"/>
                    <a:pt x="265584" y="787598"/>
                  </a:cubicBezTo>
                  <a:lnTo>
                    <a:pt x="4838740" y="787598"/>
                  </a:lnTo>
                  <a:cubicBezTo>
                    <a:pt x="4878102" y="787598"/>
                    <a:pt x="4915853" y="771962"/>
                    <a:pt x="4943686" y="744129"/>
                  </a:cubicBezTo>
                  <a:cubicBezTo>
                    <a:pt x="4971519" y="716296"/>
                    <a:pt x="4987156" y="678546"/>
                    <a:pt x="4987156" y="639183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7570151" y="3827203"/>
            <a:ext cx="10051099" cy="5962650"/>
            <a:chOff x="0" y="0"/>
            <a:chExt cx="2647203" cy="15704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647203" cy="1570410"/>
            </a:xfrm>
            <a:custGeom>
              <a:avLst/>
              <a:gdLst/>
              <a:ahLst/>
              <a:cxnLst/>
              <a:rect r="r" b="b" t="t" l="l"/>
              <a:pathLst>
                <a:path h="1570410" w="2647203">
                  <a:moveTo>
                    <a:pt x="30810" y="0"/>
                  </a:moveTo>
                  <a:lnTo>
                    <a:pt x="2616393" y="0"/>
                  </a:lnTo>
                  <a:cubicBezTo>
                    <a:pt x="2624564" y="0"/>
                    <a:pt x="2632401" y="3246"/>
                    <a:pt x="2638179" y="9024"/>
                  </a:cubicBezTo>
                  <a:cubicBezTo>
                    <a:pt x="2643957" y="14802"/>
                    <a:pt x="2647203" y="22639"/>
                    <a:pt x="2647203" y="30810"/>
                  </a:cubicBezTo>
                  <a:lnTo>
                    <a:pt x="2647203" y="1539600"/>
                  </a:lnTo>
                  <a:cubicBezTo>
                    <a:pt x="2647203" y="1547771"/>
                    <a:pt x="2643957" y="1555608"/>
                    <a:pt x="2638179" y="1561386"/>
                  </a:cubicBezTo>
                  <a:cubicBezTo>
                    <a:pt x="2632401" y="1567164"/>
                    <a:pt x="2624564" y="1570410"/>
                    <a:pt x="2616393" y="1570410"/>
                  </a:cubicBezTo>
                  <a:lnTo>
                    <a:pt x="30810" y="1570410"/>
                  </a:lnTo>
                  <a:cubicBezTo>
                    <a:pt x="22639" y="1570410"/>
                    <a:pt x="14802" y="1567164"/>
                    <a:pt x="9024" y="1561386"/>
                  </a:cubicBezTo>
                  <a:cubicBezTo>
                    <a:pt x="3246" y="1555608"/>
                    <a:pt x="0" y="1547771"/>
                    <a:pt x="0" y="1539600"/>
                  </a:cubicBezTo>
                  <a:lnTo>
                    <a:pt x="0" y="30810"/>
                  </a:lnTo>
                  <a:cubicBezTo>
                    <a:pt x="0" y="22639"/>
                    <a:pt x="3246" y="14802"/>
                    <a:pt x="9024" y="9024"/>
                  </a:cubicBezTo>
                  <a:cubicBezTo>
                    <a:pt x="14802" y="3246"/>
                    <a:pt x="22639" y="0"/>
                    <a:pt x="30810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647203" cy="16275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902572" y="4499828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4" y="0"/>
                </a:lnTo>
                <a:lnTo>
                  <a:pt x="460534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02528" y="3578437"/>
            <a:ext cx="6608883" cy="6460183"/>
          </a:xfrm>
          <a:custGeom>
            <a:avLst/>
            <a:gdLst/>
            <a:ahLst/>
            <a:cxnLst/>
            <a:rect r="r" b="b" t="t" l="l"/>
            <a:pathLst>
              <a:path h="6460183" w="6608883">
                <a:moveTo>
                  <a:pt x="0" y="0"/>
                </a:moveTo>
                <a:lnTo>
                  <a:pt x="6608883" y="0"/>
                </a:lnTo>
                <a:lnTo>
                  <a:pt x="6608883" y="6460182"/>
                </a:lnTo>
                <a:lnTo>
                  <a:pt x="0" y="64601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105025" y="1641475"/>
            <a:ext cx="14077950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49"/>
              </a:lnSpc>
            </a:pPr>
            <a:r>
              <a:rPr lang="en-US" b="true" sz="6999" spc="-384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6. Data Storage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656130" y="4499828"/>
            <a:ext cx="8847953" cy="5021672"/>
            <a:chOff x="0" y="0"/>
            <a:chExt cx="11797271" cy="669556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9050"/>
              <a:ext cx="11797271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Dataset Normalization &amp; ERD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94838"/>
              <a:ext cx="11797271" cy="580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Importation from Python using SQLalchemy to avoid the MySQL Workbench import wizard to avoid common CSV import issues</a:t>
              </a:r>
            </a:p>
            <a:p>
              <a:pPr algn="l">
                <a:lnSpc>
                  <a:spcPts val="2879"/>
                </a:lnSpc>
              </a:pP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All 30k+ data from final clean dataframe stored in a vdeo_game_market database</a:t>
              </a:r>
            </a:p>
            <a:p>
              <a:pPr algn="l">
                <a:lnSpc>
                  <a:spcPts val="2879"/>
                </a:lnSpc>
              </a:pP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SQL</a:t>
              </a: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queries to extract insights</a:t>
              </a:r>
            </a:p>
            <a:p>
              <a:pPr algn="l">
                <a:lnSpc>
                  <a:spcPts val="2879"/>
                </a:lnSpc>
              </a:pPr>
            </a:p>
            <a:p>
              <a:pPr algn="l" marL="518160" indent="-259080" lvl="1">
                <a:lnSpc>
                  <a:spcPts val="2879"/>
                </a:lnSpc>
                <a:buFont typeface="Arial"/>
                <a:buChar char="•"/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Mor</a:t>
              </a: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e than four entities and three relationships on the ER-Diagram</a:t>
              </a:r>
            </a:p>
            <a:p>
              <a:pPr algn="l" marL="0" indent="0" lvl="0">
                <a:lnSpc>
                  <a:spcPts val="2879"/>
                </a:lnSpc>
              </a:pP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2677546"/>
            <a:chOff x="0" y="0"/>
            <a:chExt cx="4987154" cy="7875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7156" cy="787598"/>
            </a:xfrm>
            <a:custGeom>
              <a:avLst/>
              <a:gdLst/>
              <a:ahLst/>
              <a:cxnLst/>
              <a:rect r="r" b="b" t="t" l="l"/>
              <a:pathLst>
                <a:path h="787598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08206"/>
                  </a:lnTo>
                  <a:cubicBezTo>
                    <a:pt x="0" y="544716"/>
                    <a:pt x="13458" y="579946"/>
                    <a:pt x="37800" y="607158"/>
                  </a:cubicBezTo>
                  <a:lnTo>
                    <a:pt x="154967" y="738134"/>
                  </a:lnTo>
                  <a:cubicBezTo>
                    <a:pt x="183122" y="769609"/>
                    <a:pt x="223353" y="787599"/>
                    <a:pt x="265584" y="787598"/>
                  </a:cubicBezTo>
                  <a:lnTo>
                    <a:pt x="4838740" y="787598"/>
                  </a:lnTo>
                  <a:cubicBezTo>
                    <a:pt x="4878102" y="787598"/>
                    <a:pt x="4915853" y="771962"/>
                    <a:pt x="4943686" y="744129"/>
                  </a:cubicBezTo>
                  <a:cubicBezTo>
                    <a:pt x="4971519" y="716296"/>
                    <a:pt x="4987156" y="678546"/>
                    <a:pt x="4987156" y="639183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934575" y="4534172"/>
            <a:ext cx="7003741" cy="4403336"/>
            <a:chOff x="0" y="0"/>
            <a:chExt cx="1844607" cy="115972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44607" cy="1159726"/>
            </a:xfrm>
            <a:custGeom>
              <a:avLst/>
              <a:gdLst/>
              <a:ahLst/>
              <a:cxnLst/>
              <a:rect r="r" b="b" t="t" l="l"/>
              <a:pathLst>
                <a:path h="1159726" w="1844607">
                  <a:moveTo>
                    <a:pt x="44216" y="0"/>
                  </a:moveTo>
                  <a:lnTo>
                    <a:pt x="1800391" y="0"/>
                  </a:lnTo>
                  <a:cubicBezTo>
                    <a:pt x="1812118" y="0"/>
                    <a:pt x="1823364" y="4658"/>
                    <a:pt x="1831656" y="12951"/>
                  </a:cubicBezTo>
                  <a:cubicBezTo>
                    <a:pt x="1839948" y="21243"/>
                    <a:pt x="1844607" y="32489"/>
                    <a:pt x="1844607" y="44216"/>
                  </a:cubicBezTo>
                  <a:lnTo>
                    <a:pt x="1844607" y="1115510"/>
                  </a:lnTo>
                  <a:cubicBezTo>
                    <a:pt x="1844607" y="1139930"/>
                    <a:pt x="1824811" y="1159726"/>
                    <a:pt x="1800391" y="1159726"/>
                  </a:cubicBezTo>
                  <a:lnTo>
                    <a:pt x="44216" y="1159726"/>
                  </a:lnTo>
                  <a:cubicBezTo>
                    <a:pt x="19796" y="1159726"/>
                    <a:pt x="0" y="1139930"/>
                    <a:pt x="0" y="1115510"/>
                  </a:cubicBezTo>
                  <a:lnTo>
                    <a:pt x="0" y="44216"/>
                  </a:lnTo>
                  <a:cubicBezTo>
                    <a:pt x="0" y="19796"/>
                    <a:pt x="19796" y="0"/>
                    <a:pt x="44216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844607" cy="12168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1144529" y="4802295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4" y="0"/>
                </a:lnTo>
                <a:lnTo>
                  <a:pt x="460534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32069" y="3573420"/>
            <a:ext cx="4848329" cy="6562882"/>
          </a:xfrm>
          <a:custGeom>
            <a:avLst/>
            <a:gdLst/>
            <a:ahLst/>
            <a:cxnLst/>
            <a:rect r="r" b="b" t="t" l="l"/>
            <a:pathLst>
              <a:path h="6562882" w="4848329">
                <a:moveTo>
                  <a:pt x="0" y="0"/>
                </a:moveTo>
                <a:lnTo>
                  <a:pt x="4848329" y="0"/>
                </a:lnTo>
                <a:lnTo>
                  <a:pt x="4848329" y="6562882"/>
                </a:lnTo>
                <a:lnTo>
                  <a:pt x="0" y="65628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294004" y="4802295"/>
            <a:ext cx="5315589" cy="3867091"/>
          </a:xfrm>
          <a:custGeom>
            <a:avLst/>
            <a:gdLst/>
            <a:ahLst/>
            <a:cxnLst/>
            <a:rect r="r" b="b" t="t" l="l"/>
            <a:pathLst>
              <a:path h="3867091" w="5315589">
                <a:moveTo>
                  <a:pt x="0" y="0"/>
                </a:moveTo>
                <a:lnTo>
                  <a:pt x="5315588" y="0"/>
                </a:lnTo>
                <a:lnTo>
                  <a:pt x="5315588" y="3867091"/>
                </a:lnTo>
                <a:lnTo>
                  <a:pt x="0" y="38670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105025" y="1641475"/>
            <a:ext cx="14077950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49"/>
              </a:lnSpc>
            </a:pPr>
            <a:r>
              <a:rPr lang="en-US" b="true" sz="6999" spc="-384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7. API Exposure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798826" y="4802295"/>
            <a:ext cx="6298023" cy="3287684"/>
            <a:chOff x="0" y="0"/>
            <a:chExt cx="8397364" cy="4383578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8397364" cy="633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84"/>
                </a:lnSpc>
                <a:spcBef>
                  <a:spcPct val="0"/>
                </a:spcBef>
              </a:pPr>
              <a:r>
                <a:rPr lang="en-US" b="true" sz="3070" spc="-168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API Building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06645"/>
              <a:ext cx="8397364" cy="34769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0382" indent="-265191" lvl="1">
                <a:lnSpc>
                  <a:spcPts val="2947"/>
                </a:lnSpc>
                <a:buFont typeface="Arial"/>
                <a:buChar char="•"/>
              </a:pP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API built using Flask and the video_game_market database</a:t>
              </a:r>
            </a:p>
            <a:p>
              <a:pPr algn="l">
                <a:lnSpc>
                  <a:spcPts val="2947"/>
                </a:lnSpc>
              </a:pPr>
            </a:p>
            <a:p>
              <a:pPr algn="l" marL="530382" indent="-265191" lvl="1">
                <a:lnSpc>
                  <a:spcPts val="2947"/>
                </a:lnSpc>
                <a:buFont typeface="Arial"/>
                <a:buChar char="•"/>
              </a:pP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A collection endpoint with paginati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on</a:t>
              </a:r>
            </a:p>
            <a:p>
              <a:pPr algn="l">
                <a:lnSpc>
                  <a:spcPts val="2947"/>
                </a:lnSpc>
              </a:pPr>
            </a:p>
            <a:p>
              <a:pPr algn="l" marL="530382" indent="-265191" lvl="1">
                <a:lnSpc>
                  <a:spcPts val="2947"/>
                </a:lnSpc>
                <a:buFont typeface="Arial"/>
                <a:buChar char="•"/>
              </a:pP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A single-res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o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u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rc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e end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p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oint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by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R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AWG I</a:t>
              </a:r>
              <a:r>
                <a:rPr lang="en-US" sz="2456" spc="-13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D</a:t>
              </a:r>
            </a:p>
            <a:p>
              <a:pPr algn="l" marL="0" indent="0" lvl="0">
                <a:lnSpc>
                  <a:spcPts val="2947"/>
                </a:lnSpc>
              </a:pPr>
            </a:p>
          </p:txBody>
        </p:sp>
      </p:grp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3657600"/>
            <a:ext cx="8324850" cy="4967393"/>
            <a:chOff x="0" y="0"/>
            <a:chExt cx="2192553" cy="1308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2553" cy="1308284"/>
            </a:xfrm>
            <a:custGeom>
              <a:avLst/>
              <a:gdLst/>
              <a:ahLst/>
              <a:cxnLst/>
              <a:rect r="r" b="b" t="t" l="l"/>
              <a:pathLst>
                <a:path h="1308284" w="2192553">
                  <a:moveTo>
                    <a:pt x="37199" y="0"/>
                  </a:moveTo>
                  <a:lnTo>
                    <a:pt x="2155354" y="0"/>
                  </a:lnTo>
                  <a:cubicBezTo>
                    <a:pt x="2165220" y="0"/>
                    <a:pt x="2174682" y="3919"/>
                    <a:pt x="2181658" y="10895"/>
                  </a:cubicBezTo>
                  <a:cubicBezTo>
                    <a:pt x="2188634" y="17872"/>
                    <a:pt x="2192553" y="27333"/>
                    <a:pt x="2192553" y="37199"/>
                  </a:cubicBezTo>
                  <a:lnTo>
                    <a:pt x="2192553" y="1271085"/>
                  </a:lnTo>
                  <a:cubicBezTo>
                    <a:pt x="2192553" y="1280951"/>
                    <a:pt x="2188634" y="1290413"/>
                    <a:pt x="2181658" y="1297389"/>
                  </a:cubicBezTo>
                  <a:cubicBezTo>
                    <a:pt x="2174682" y="1304365"/>
                    <a:pt x="2165220" y="1308284"/>
                    <a:pt x="2155354" y="1308284"/>
                  </a:cubicBezTo>
                  <a:lnTo>
                    <a:pt x="37199" y="1308284"/>
                  </a:lnTo>
                  <a:cubicBezTo>
                    <a:pt x="27333" y="1308284"/>
                    <a:pt x="17872" y="1304365"/>
                    <a:pt x="10895" y="1297389"/>
                  </a:cubicBezTo>
                  <a:cubicBezTo>
                    <a:pt x="3919" y="1290413"/>
                    <a:pt x="0" y="1280951"/>
                    <a:pt x="0" y="1271085"/>
                  </a:cubicBezTo>
                  <a:lnTo>
                    <a:pt x="0" y="37199"/>
                  </a:lnTo>
                  <a:cubicBezTo>
                    <a:pt x="0" y="27333"/>
                    <a:pt x="3919" y="17872"/>
                    <a:pt x="10895" y="10895"/>
                  </a:cubicBezTo>
                  <a:cubicBezTo>
                    <a:pt x="17872" y="3919"/>
                    <a:pt x="27333" y="0"/>
                    <a:pt x="37199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192553" cy="1365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296400" y="3657600"/>
            <a:ext cx="8334375" cy="4967393"/>
            <a:chOff x="0" y="0"/>
            <a:chExt cx="2195062" cy="130828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95062" cy="1308284"/>
            </a:xfrm>
            <a:custGeom>
              <a:avLst/>
              <a:gdLst/>
              <a:ahLst/>
              <a:cxnLst/>
              <a:rect r="r" b="b" t="t" l="l"/>
              <a:pathLst>
                <a:path h="1308284" w="2195062">
                  <a:moveTo>
                    <a:pt x="37157" y="0"/>
                  </a:moveTo>
                  <a:lnTo>
                    <a:pt x="2157905" y="0"/>
                  </a:lnTo>
                  <a:cubicBezTo>
                    <a:pt x="2178426" y="0"/>
                    <a:pt x="2195062" y="16636"/>
                    <a:pt x="2195062" y="37157"/>
                  </a:cubicBezTo>
                  <a:lnTo>
                    <a:pt x="2195062" y="1271128"/>
                  </a:lnTo>
                  <a:cubicBezTo>
                    <a:pt x="2195062" y="1291649"/>
                    <a:pt x="2178426" y="1308284"/>
                    <a:pt x="2157905" y="1308284"/>
                  </a:cubicBezTo>
                  <a:lnTo>
                    <a:pt x="37157" y="1308284"/>
                  </a:lnTo>
                  <a:cubicBezTo>
                    <a:pt x="16636" y="1308284"/>
                    <a:pt x="0" y="1291649"/>
                    <a:pt x="0" y="1271128"/>
                  </a:cubicBezTo>
                  <a:lnTo>
                    <a:pt x="0" y="37157"/>
                  </a:lnTo>
                  <a:cubicBezTo>
                    <a:pt x="0" y="16636"/>
                    <a:pt x="16636" y="0"/>
                    <a:pt x="37157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195062" cy="1365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6750" y="666750"/>
            <a:ext cx="16954500" cy="2686050"/>
            <a:chOff x="0" y="0"/>
            <a:chExt cx="4987154" cy="7901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987156" cy="790100"/>
            </a:xfrm>
            <a:custGeom>
              <a:avLst/>
              <a:gdLst/>
              <a:ahLst/>
              <a:cxnLst/>
              <a:rect r="r" b="b" t="t" l="l"/>
              <a:pathLst>
                <a:path h="790100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10707"/>
                  </a:lnTo>
                  <a:cubicBezTo>
                    <a:pt x="0" y="547218"/>
                    <a:pt x="13458" y="582448"/>
                    <a:pt x="37800" y="609659"/>
                  </a:cubicBezTo>
                  <a:lnTo>
                    <a:pt x="154967" y="740636"/>
                  </a:lnTo>
                  <a:cubicBezTo>
                    <a:pt x="183122" y="772111"/>
                    <a:pt x="223353" y="790101"/>
                    <a:pt x="265584" y="790100"/>
                  </a:cubicBezTo>
                  <a:lnTo>
                    <a:pt x="4838740" y="790100"/>
                  </a:lnTo>
                  <a:cubicBezTo>
                    <a:pt x="4878102" y="790100"/>
                    <a:pt x="4915853" y="774464"/>
                    <a:pt x="4943686" y="746630"/>
                  </a:cubicBezTo>
                  <a:cubicBezTo>
                    <a:pt x="4971519" y="718797"/>
                    <a:pt x="4987156" y="681047"/>
                    <a:pt x="4987156" y="641685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E0E7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2105025" y="4248150"/>
            <a:ext cx="6029679" cy="4795943"/>
            <a:chOff x="0" y="0"/>
            <a:chExt cx="8039572" cy="639459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9050"/>
              <a:ext cx="8039572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Tendancies in the game industry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47865"/>
              <a:ext cx="8039572" cy="5546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60"/>
                </a:lnSpc>
              </a:pPr>
            </a:p>
            <a:p>
              <a:pPr algn="l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✔ Support market positioning by identifying the most relevant genre and platform</a:t>
              </a:r>
            </a:p>
            <a:p>
              <a:pPr algn="l" marL="0" indent="0" lvl="0">
                <a:lnSpc>
                  <a:spcPts val="252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✔ Guide production decisions by highlighting high-impact features such as multiplayer</a:t>
              </a:r>
            </a:p>
            <a:p>
              <a:pPr algn="l">
                <a:lnSpc>
                  <a:spcPts val="2879"/>
                </a:lnSpc>
              </a:pPr>
            </a:p>
            <a:p>
              <a:pPr algn="l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✔ Enable better marketing performance forecasting prior to release</a:t>
              </a:r>
            </a:p>
            <a:p>
              <a:pPr algn="l" marL="0" indent="0" lvl="0">
                <a:lnSpc>
                  <a:spcPts val="2879"/>
                </a:lnSpc>
              </a:pPr>
            </a:p>
            <a:p>
              <a:pPr algn="l" marL="0" indent="0" lvl="0">
                <a:lnSpc>
                  <a:spcPts val="2520"/>
                </a:lnSpc>
              </a:pPr>
              <a:r>
                <a:rPr lang="en-US" sz="2100" spc="-11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734675" y="4248150"/>
            <a:ext cx="5448300" cy="4376843"/>
            <a:chOff x="0" y="0"/>
            <a:chExt cx="7264400" cy="583579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19050"/>
              <a:ext cx="7264400" cy="1035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 spc="-165" b="true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Market Growth Prediction </a:t>
              </a:r>
            </a:p>
            <a:p>
              <a:pPr algn="l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b="true" sz="2000" spc="-110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(based on this sample)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254265"/>
              <a:ext cx="7264400" cy="4581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6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✔ Multiplayer</a:t>
              </a: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generate more playtime on average </a:t>
              </a:r>
            </a:p>
            <a:p>
              <a:pPr algn="l" marL="0" indent="0" lvl="0">
                <a:lnSpc>
                  <a:spcPts val="2879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✔ Genre influence significativly quality perception</a:t>
              </a:r>
            </a:p>
            <a:p>
              <a:pPr algn="l" marL="0" indent="0" lvl="0">
                <a:lnSpc>
                  <a:spcPts val="2520"/>
                </a:lnSpc>
              </a:pPr>
            </a:p>
            <a:p>
              <a:pPr algn="l" marL="0" indent="0" lvl="0">
                <a:lnSpc>
                  <a:spcPts val="2879"/>
                </a:lnSpc>
              </a:pPr>
              <a:r>
                <a:rPr lang="en-US" sz="2400" spc="-132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✔ Engagment metrics are good indicators of market analysis</a:t>
              </a:r>
            </a:p>
            <a:p>
              <a:pPr algn="l" marL="0" indent="0" lvl="0">
                <a:lnSpc>
                  <a:spcPts val="252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2105025" y="1583530"/>
            <a:ext cx="14077950" cy="101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49"/>
              </a:lnSpc>
            </a:pPr>
            <a:r>
              <a:rPr lang="en-US" sz="6999" spc="-384" b="true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8. Business Insights</a:t>
            </a:r>
          </a:p>
          <a:p>
            <a:pPr algn="l" marL="0" indent="0" lvl="0">
              <a:lnSpc>
                <a:spcPts val="1615"/>
              </a:lnSpc>
            </a:pPr>
            <a:r>
              <a:rPr lang="en-US" b="true" sz="1700" spc="-93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                                                                                                                                           </a:t>
            </a:r>
            <a:r>
              <a:rPr lang="en-US" b="true" sz="1700" spc="-93">
                <a:solidFill>
                  <a:srgbClr val="3B82F6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(SOME OF THOSE CAN EVOLVE WITH FURTHER ANALYSIS)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9868526" y="4248150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5" y="0"/>
                </a:lnTo>
                <a:lnTo>
                  <a:pt x="460535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339691" y="4248150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4" y="0"/>
                </a:lnTo>
                <a:lnTo>
                  <a:pt x="460534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666750" y="8774614"/>
            <a:ext cx="16954500" cy="1045685"/>
            <a:chOff x="0" y="0"/>
            <a:chExt cx="4465383" cy="27540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465383" cy="275407"/>
            </a:xfrm>
            <a:custGeom>
              <a:avLst/>
              <a:gdLst/>
              <a:ahLst/>
              <a:cxnLst/>
              <a:rect r="r" b="b" t="t" l="l"/>
              <a:pathLst>
                <a:path h="275407" w="4465383">
                  <a:moveTo>
                    <a:pt x="18265" y="0"/>
                  </a:moveTo>
                  <a:lnTo>
                    <a:pt x="4447118" y="0"/>
                  </a:lnTo>
                  <a:cubicBezTo>
                    <a:pt x="4457205" y="0"/>
                    <a:pt x="4465383" y="8178"/>
                    <a:pt x="4465383" y="18265"/>
                  </a:cubicBezTo>
                  <a:lnTo>
                    <a:pt x="4465383" y="257142"/>
                  </a:lnTo>
                  <a:cubicBezTo>
                    <a:pt x="4465383" y="267229"/>
                    <a:pt x="4457205" y="275407"/>
                    <a:pt x="4447118" y="275407"/>
                  </a:cubicBezTo>
                  <a:lnTo>
                    <a:pt x="18265" y="275407"/>
                  </a:lnTo>
                  <a:cubicBezTo>
                    <a:pt x="8178" y="275407"/>
                    <a:pt x="0" y="267229"/>
                    <a:pt x="0" y="257142"/>
                  </a:cubicBezTo>
                  <a:lnTo>
                    <a:pt x="0" y="18265"/>
                  </a:lnTo>
                  <a:cubicBezTo>
                    <a:pt x="0" y="8178"/>
                    <a:pt x="8178" y="0"/>
                    <a:pt x="18265" y="0"/>
                  </a:cubicBezTo>
                  <a:close/>
                </a:path>
              </a:pathLst>
            </a:custGeom>
            <a:solidFill>
              <a:srgbClr val="016CD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4465383" cy="3325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799854" y="9034568"/>
            <a:ext cx="16688292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b="true" sz="2500" spc="-137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Overall, these findings contribute to more informed portfolio optimization for publishers and game studios.</a:t>
            </a:r>
          </a:p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lnTo>
                    <a:pt x="965120" y="1606277"/>
                  </a:lnTo>
                  <a:close/>
                </a:path>
              </a:pathLst>
            </a:custGeom>
            <a:solidFill>
              <a:srgbClr val="1F2937"/>
            </a:solidFill>
            <a:ln cap="rnd" w="12700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2105025" y="1891548"/>
            <a:ext cx="6886575" cy="4246617"/>
            <a:chOff x="0" y="0"/>
            <a:chExt cx="9182100" cy="566215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588631"/>
              <a:ext cx="8969778" cy="4073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99"/>
                </a:lnSpc>
              </a:pPr>
            </a:p>
            <a:p>
              <a:pPr algn="l" marL="0" indent="0" lvl="0">
                <a:lnSpc>
                  <a:spcPts val="2999"/>
                </a:lnSpc>
              </a:pP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The video game market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offer </a:t>
              </a:r>
              <a:r>
                <a:rPr lang="en-US" b="true" sz="2499" spc="-137">
                  <a:solidFill>
                    <a:srgbClr val="E0E7FF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tremendous possibilities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to inovate, we see it with new technologies like virtual reality.</a:t>
              </a:r>
            </a:p>
            <a:p>
              <a:pPr algn="l" marL="0" indent="0" lvl="0">
                <a:lnSpc>
                  <a:spcPts val="2999"/>
                </a:lnSpc>
              </a:pPr>
            </a:p>
            <a:p>
              <a:pPr algn="l" marL="0" indent="0" lvl="0">
                <a:lnSpc>
                  <a:spcPts val="2999"/>
                </a:lnSpc>
              </a:pP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Developers can create unique imersive experiences to attract a large public, and transform players interaction with games.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33350"/>
              <a:ext cx="9182100" cy="12848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999"/>
                </a:lnSpc>
              </a:pPr>
              <a:r>
                <a:rPr lang="en-US" b="true" sz="6999" spc="-384" strike="noStrike" u="none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Oportunities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312605" y="981075"/>
            <a:ext cx="6946695" cy="7471274"/>
            <a:chOff x="0" y="0"/>
            <a:chExt cx="3482081" cy="374503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4483" y="50038"/>
              <a:ext cx="3372988" cy="3645589"/>
            </a:xfrm>
            <a:custGeom>
              <a:avLst/>
              <a:gdLst/>
              <a:ahLst/>
              <a:cxnLst/>
              <a:rect r="r" b="b" t="t" l="l"/>
              <a:pathLst>
                <a:path h="3645589" w="3372988">
                  <a:moveTo>
                    <a:pt x="3285358" y="3645589"/>
                  </a:moveTo>
                  <a:lnTo>
                    <a:pt x="87757" y="3645589"/>
                  </a:lnTo>
                  <a:cubicBezTo>
                    <a:pt x="39370" y="3645589"/>
                    <a:pt x="0" y="3606346"/>
                    <a:pt x="0" y="3557832"/>
                  </a:cubicBezTo>
                  <a:lnTo>
                    <a:pt x="0" y="87757"/>
                  </a:lnTo>
                  <a:cubicBezTo>
                    <a:pt x="0" y="39370"/>
                    <a:pt x="39243" y="0"/>
                    <a:pt x="87757" y="0"/>
                  </a:cubicBezTo>
                  <a:lnTo>
                    <a:pt x="3285231" y="0"/>
                  </a:lnTo>
                  <a:cubicBezTo>
                    <a:pt x="3333618" y="0"/>
                    <a:pt x="3372988" y="39243"/>
                    <a:pt x="3372988" y="87757"/>
                  </a:cubicBezTo>
                  <a:lnTo>
                    <a:pt x="3372988" y="3557832"/>
                  </a:lnTo>
                  <a:cubicBezTo>
                    <a:pt x="3372988" y="3606219"/>
                    <a:pt x="3333745" y="3645589"/>
                    <a:pt x="3285231" y="3645589"/>
                  </a:cubicBezTo>
                  <a:close/>
                </a:path>
              </a:pathLst>
            </a:custGeom>
            <a:blipFill>
              <a:blip r:embed="rId2"/>
              <a:stretch>
                <a:fillRect l="0" t="-12" r="0" b="-12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481954" cy="3744903"/>
            </a:xfrm>
            <a:custGeom>
              <a:avLst/>
              <a:gdLst/>
              <a:ahLst/>
              <a:cxnLst/>
              <a:rect r="r" b="b" t="t" l="l"/>
              <a:pathLst>
                <a:path h="3744903" w="3481954">
                  <a:moveTo>
                    <a:pt x="0" y="91567"/>
                  </a:moveTo>
                  <a:lnTo>
                    <a:pt x="0" y="3653336"/>
                  </a:lnTo>
                  <a:cubicBezTo>
                    <a:pt x="0" y="3703882"/>
                    <a:pt x="41021" y="3744903"/>
                    <a:pt x="91567" y="3744903"/>
                  </a:cubicBezTo>
                  <a:lnTo>
                    <a:pt x="3390387" y="3744903"/>
                  </a:lnTo>
                  <a:cubicBezTo>
                    <a:pt x="3440933" y="3744903"/>
                    <a:pt x="3481954" y="3703882"/>
                    <a:pt x="3481954" y="3653336"/>
                  </a:cubicBezTo>
                  <a:lnTo>
                    <a:pt x="3481954" y="91567"/>
                  </a:lnTo>
                  <a:cubicBezTo>
                    <a:pt x="3481954" y="41021"/>
                    <a:pt x="3440933" y="0"/>
                    <a:pt x="3390387" y="0"/>
                  </a:cubicBezTo>
                  <a:lnTo>
                    <a:pt x="91567" y="0"/>
                  </a:lnTo>
                  <a:cubicBezTo>
                    <a:pt x="41021" y="0"/>
                    <a:pt x="0" y="41021"/>
                    <a:pt x="0" y="91567"/>
                  </a:cubicBezTo>
                  <a:close/>
                  <a:moveTo>
                    <a:pt x="2640198" y="331724"/>
                  </a:moveTo>
                  <a:lnTo>
                    <a:pt x="3299328" y="331724"/>
                  </a:lnTo>
                  <a:cubicBezTo>
                    <a:pt x="3349874" y="331724"/>
                    <a:pt x="3390895" y="372745"/>
                    <a:pt x="3390895" y="423291"/>
                  </a:cubicBezTo>
                  <a:lnTo>
                    <a:pt x="3390895" y="3562277"/>
                  </a:lnTo>
                  <a:cubicBezTo>
                    <a:pt x="3390895" y="3612823"/>
                    <a:pt x="3349874" y="3653844"/>
                    <a:pt x="3299328" y="3653844"/>
                  </a:cubicBezTo>
                  <a:lnTo>
                    <a:pt x="182753" y="3653844"/>
                  </a:lnTo>
                  <a:cubicBezTo>
                    <a:pt x="132207" y="3653844"/>
                    <a:pt x="91186" y="3612823"/>
                    <a:pt x="91186" y="3562277"/>
                  </a:cubicBezTo>
                  <a:lnTo>
                    <a:pt x="91186" y="182753"/>
                  </a:lnTo>
                  <a:cubicBezTo>
                    <a:pt x="91186" y="132207"/>
                    <a:pt x="132207" y="91186"/>
                    <a:pt x="182753" y="91186"/>
                  </a:cubicBezTo>
                  <a:lnTo>
                    <a:pt x="2343145" y="91186"/>
                  </a:lnTo>
                  <a:cubicBezTo>
                    <a:pt x="2369180" y="91186"/>
                    <a:pt x="2394072" y="102235"/>
                    <a:pt x="2411471" y="121666"/>
                  </a:cubicBezTo>
                  <a:lnTo>
                    <a:pt x="2572126" y="301244"/>
                  </a:lnTo>
                  <a:cubicBezTo>
                    <a:pt x="2589525" y="320675"/>
                    <a:pt x="2614290" y="331724"/>
                    <a:pt x="2640452" y="331724"/>
                  </a:cubicBezTo>
                  <a:lnTo>
                    <a:pt x="2640198" y="331724"/>
                  </a:lnTo>
                  <a:close/>
                </a:path>
              </a:pathLst>
            </a:custGeom>
            <a:solidFill>
              <a:srgbClr val="E0E7FF"/>
            </a:solidFill>
          </p:spPr>
        </p:sp>
      </p:grp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lnTo>
                    <a:pt x="965120" y="1606277"/>
                  </a:lnTo>
                  <a:close/>
                </a:path>
              </a:pathLst>
            </a:custGeom>
            <a:solidFill>
              <a:srgbClr val="1F2937"/>
            </a:solidFill>
            <a:ln cap="rnd" w="12700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312605" y="981075"/>
            <a:ext cx="6946695" cy="7471274"/>
            <a:chOff x="0" y="0"/>
            <a:chExt cx="3482081" cy="374503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54483" y="50038"/>
              <a:ext cx="3372988" cy="3645589"/>
            </a:xfrm>
            <a:custGeom>
              <a:avLst/>
              <a:gdLst/>
              <a:ahLst/>
              <a:cxnLst/>
              <a:rect r="r" b="b" t="t" l="l"/>
              <a:pathLst>
                <a:path h="3645589" w="3372988">
                  <a:moveTo>
                    <a:pt x="3285358" y="3645589"/>
                  </a:moveTo>
                  <a:lnTo>
                    <a:pt x="87757" y="3645589"/>
                  </a:lnTo>
                  <a:cubicBezTo>
                    <a:pt x="39370" y="3645589"/>
                    <a:pt x="0" y="3606346"/>
                    <a:pt x="0" y="3557832"/>
                  </a:cubicBezTo>
                  <a:lnTo>
                    <a:pt x="0" y="87757"/>
                  </a:lnTo>
                  <a:cubicBezTo>
                    <a:pt x="0" y="39370"/>
                    <a:pt x="39243" y="0"/>
                    <a:pt x="87757" y="0"/>
                  </a:cubicBezTo>
                  <a:lnTo>
                    <a:pt x="3285231" y="0"/>
                  </a:lnTo>
                  <a:cubicBezTo>
                    <a:pt x="3333618" y="0"/>
                    <a:pt x="3372988" y="39243"/>
                    <a:pt x="3372988" y="87757"/>
                  </a:cubicBezTo>
                  <a:lnTo>
                    <a:pt x="3372988" y="3557832"/>
                  </a:lnTo>
                  <a:cubicBezTo>
                    <a:pt x="3372988" y="3606219"/>
                    <a:pt x="3333745" y="3645589"/>
                    <a:pt x="3285231" y="3645589"/>
                  </a:cubicBezTo>
                  <a:close/>
                </a:path>
              </a:pathLst>
            </a:custGeom>
            <a:blipFill>
              <a:blip r:embed="rId2"/>
              <a:stretch>
                <a:fillRect l="-33460" t="0" r="-3346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481954" cy="3744903"/>
            </a:xfrm>
            <a:custGeom>
              <a:avLst/>
              <a:gdLst/>
              <a:ahLst/>
              <a:cxnLst/>
              <a:rect r="r" b="b" t="t" l="l"/>
              <a:pathLst>
                <a:path h="3744903" w="3481954">
                  <a:moveTo>
                    <a:pt x="0" y="91567"/>
                  </a:moveTo>
                  <a:lnTo>
                    <a:pt x="0" y="3653336"/>
                  </a:lnTo>
                  <a:cubicBezTo>
                    <a:pt x="0" y="3703882"/>
                    <a:pt x="41021" y="3744903"/>
                    <a:pt x="91567" y="3744903"/>
                  </a:cubicBezTo>
                  <a:lnTo>
                    <a:pt x="3390387" y="3744903"/>
                  </a:lnTo>
                  <a:cubicBezTo>
                    <a:pt x="3440933" y="3744903"/>
                    <a:pt x="3481954" y="3703882"/>
                    <a:pt x="3481954" y="3653336"/>
                  </a:cubicBezTo>
                  <a:lnTo>
                    <a:pt x="3481954" y="91567"/>
                  </a:lnTo>
                  <a:cubicBezTo>
                    <a:pt x="3481954" y="41021"/>
                    <a:pt x="3440933" y="0"/>
                    <a:pt x="3390387" y="0"/>
                  </a:cubicBezTo>
                  <a:lnTo>
                    <a:pt x="91567" y="0"/>
                  </a:lnTo>
                  <a:cubicBezTo>
                    <a:pt x="41021" y="0"/>
                    <a:pt x="0" y="41021"/>
                    <a:pt x="0" y="91567"/>
                  </a:cubicBezTo>
                  <a:close/>
                  <a:moveTo>
                    <a:pt x="2640198" y="331724"/>
                  </a:moveTo>
                  <a:lnTo>
                    <a:pt x="3299328" y="331724"/>
                  </a:lnTo>
                  <a:cubicBezTo>
                    <a:pt x="3349874" y="331724"/>
                    <a:pt x="3390895" y="372745"/>
                    <a:pt x="3390895" y="423291"/>
                  </a:cubicBezTo>
                  <a:lnTo>
                    <a:pt x="3390895" y="3562277"/>
                  </a:lnTo>
                  <a:cubicBezTo>
                    <a:pt x="3390895" y="3612823"/>
                    <a:pt x="3349874" y="3653844"/>
                    <a:pt x="3299328" y="3653844"/>
                  </a:cubicBezTo>
                  <a:lnTo>
                    <a:pt x="182753" y="3653844"/>
                  </a:lnTo>
                  <a:cubicBezTo>
                    <a:pt x="132207" y="3653844"/>
                    <a:pt x="91186" y="3612823"/>
                    <a:pt x="91186" y="3562277"/>
                  </a:cubicBezTo>
                  <a:lnTo>
                    <a:pt x="91186" y="182753"/>
                  </a:lnTo>
                  <a:cubicBezTo>
                    <a:pt x="91186" y="132207"/>
                    <a:pt x="132207" y="91186"/>
                    <a:pt x="182753" y="91186"/>
                  </a:cubicBezTo>
                  <a:lnTo>
                    <a:pt x="2343145" y="91186"/>
                  </a:lnTo>
                  <a:cubicBezTo>
                    <a:pt x="2369180" y="91186"/>
                    <a:pt x="2394072" y="102235"/>
                    <a:pt x="2411471" y="121666"/>
                  </a:cubicBezTo>
                  <a:lnTo>
                    <a:pt x="2572126" y="301244"/>
                  </a:lnTo>
                  <a:cubicBezTo>
                    <a:pt x="2589525" y="320675"/>
                    <a:pt x="2614290" y="331724"/>
                    <a:pt x="2640452" y="331724"/>
                  </a:cubicBezTo>
                  <a:lnTo>
                    <a:pt x="2640198" y="331724"/>
                  </a:lnTo>
                  <a:close/>
                </a:path>
              </a:pathLst>
            </a:custGeom>
            <a:solidFill>
              <a:srgbClr val="E0E7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2105025" y="1891548"/>
            <a:ext cx="6886575" cy="5732517"/>
            <a:chOff x="0" y="0"/>
            <a:chExt cx="9182100" cy="764335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588631"/>
              <a:ext cx="8969778" cy="6054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99"/>
                </a:lnSpc>
              </a:pPr>
            </a:p>
            <a:p>
              <a:pPr algn="l" marL="539748" indent="-269874" lvl="1">
                <a:lnSpc>
                  <a:spcPts val="2999"/>
                </a:lnSpc>
                <a:buFont typeface="Arial"/>
                <a:buChar char="•"/>
              </a:pP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We built a s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olid 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end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-t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o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-end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 pi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pe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li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n</a:t>
              </a: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e</a:t>
              </a:r>
            </a:p>
            <a:p>
              <a:pPr algn="l">
                <a:lnSpc>
                  <a:spcPts val="2999"/>
                </a:lnSpc>
              </a:pPr>
            </a:p>
            <a:p>
              <a:pPr algn="l" marL="539748" indent="-269874" lvl="1">
                <a:lnSpc>
                  <a:spcPts val="2999"/>
                </a:lnSpc>
                <a:buFont typeface="Arial"/>
                <a:buChar char="•"/>
              </a:pP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Validated statistically meaningful relationships</a:t>
              </a:r>
            </a:p>
            <a:p>
              <a:pPr algn="l">
                <a:lnSpc>
                  <a:spcPts val="2999"/>
                </a:lnSpc>
              </a:pPr>
            </a:p>
            <a:p>
              <a:pPr algn="l" marL="539748" indent="-269874" lvl="1">
                <a:lnSpc>
                  <a:spcPts val="2999"/>
                </a:lnSpc>
                <a:buFont typeface="Arial"/>
                <a:buChar char="•"/>
              </a:pP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Created predictive models for game rating and rating category</a:t>
              </a:r>
            </a:p>
            <a:p>
              <a:pPr algn="l">
                <a:lnSpc>
                  <a:spcPts val="2999"/>
                </a:lnSpc>
              </a:pPr>
            </a:p>
            <a:p>
              <a:pPr algn="l" marL="539748" indent="-269874" lvl="1">
                <a:lnSpc>
                  <a:spcPts val="2999"/>
                </a:lnSpc>
                <a:buFont typeface="Arial"/>
                <a:buChar char="•"/>
              </a:pPr>
              <a:r>
                <a:rPr lang="en-US" sz="2499" spc="-137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Extracted actionable insights for industry decision-makers</a:t>
              </a:r>
            </a:p>
            <a:p>
              <a:pPr algn="l" marL="0" indent="0" lvl="0">
                <a:lnSpc>
                  <a:spcPts val="2999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33350"/>
              <a:ext cx="9182100" cy="12848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999"/>
                </a:lnSpc>
              </a:pPr>
              <a:r>
                <a:rPr lang="en-US" b="true" sz="6999" spc="-38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9. Conclusion</a:t>
              </a:r>
            </a:p>
          </p:txBody>
        </p:sp>
      </p:grp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2686050"/>
            <a:chOff x="0" y="0"/>
            <a:chExt cx="4987154" cy="790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87156" cy="790100"/>
            </a:xfrm>
            <a:custGeom>
              <a:avLst/>
              <a:gdLst/>
              <a:ahLst/>
              <a:cxnLst/>
              <a:rect r="r" b="b" t="t" l="l"/>
              <a:pathLst>
                <a:path h="790100" w="4987156">
                  <a:moveTo>
                    <a:pt x="4640197" y="0"/>
                  </a:moveTo>
                  <a:lnTo>
                    <a:pt x="148415" y="0"/>
                  </a:lnTo>
                  <a:cubicBezTo>
                    <a:pt x="66448" y="0"/>
                    <a:pt x="0" y="66448"/>
                    <a:pt x="0" y="148415"/>
                  </a:cubicBezTo>
                  <a:lnTo>
                    <a:pt x="0" y="510707"/>
                  </a:lnTo>
                  <a:cubicBezTo>
                    <a:pt x="0" y="547218"/>
                    <a:pt x="13458" y="582448"/>
                    <a:pt x="37800" y="609659"/>
                  </a:cubicBezTo>
                  <a:lnTo>
                    <a:pt x="154967" y="740636"/>
                  </a:lnTo>
                  <a:cubicBezTo>
                    <a:pt x="183122" y="772111"/>
                    <a:pt x="223353" y="790101"/>
                    <a:pt x="265584" y="790100"/>
                  </a:cubicBezTo>
                  <a:lnTo>
                    <a:pt x="4838740" y="790100"/>
                  </a:lnTo>
                  <a:cubicBezTo>
                    <a:pt x="4878102" y="790100"/>
                    <a:pt x="4915853" y="774464"/>
                    <a:pt x="4943686" y="746630"/>
                  </a:cubicBezTo>
                  <a:cubicBezTo>
                    <a:pt x="4971519" y="718797"/>
                    <a:pt x="4987156" y="681047"/>
                    <a:pt x="4987156" y="641685"/>
                  </a:cubicBezTo>
                  <a:lnTo>
                    <a:pt x="4987156" y="366141"/>
                  </a:lnTo>
                  <a:cubicBezTo>
                    <a:pt x="4987156" y="329143"/>
                    <a:pt x="4973337" y="293478"/>
                    <a:pt x="4948407" y="266140"/>
                  </a:cubicBezTo>
                  <a:lnTo>
                    <a:pt x="4749864" y="48414"/>
                  </a:lnTo>
                  <a:cubicBezTo>
                    <a:pt x="4721742" y="17574"/>
                    <a:pt x="4681934" y="0"/>
                    <a:pt x="4640197" y="0"/>
                  </a:cubicBezTo>
                  <a:close/>
                </a:path>
              </a:pathLst>
            </a:custGeom>
            <a:solidFill>
              <a:srgbClr val="3B82F6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3657600"/>
            <a:ext cx="8324850" cy="5962650"/>
            <a:chOff x="0" y="0"/>
            <a:chExt cx="1289737" cy="92377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89737" cy="923771"/>
            </a:xfrm>
            <a:custGeom>
              <a:avLst/>
              <a:gdLst/>
              <a:ahLst/>
              <a:cxnLst/>
              <a:rect r="r" b="b" t="t" l="l"/>
              <a:pathLst>
                <a:path h="923771" w="1289737">
                  <a:moveTo>
                    <a:pt x="37199" y="0"/>
                  </a:moveTo>
                  <a:lnTo>
                    <a:pt x="1252538" y="0"/>
                  </a:lnTo>
                  <a:cubicBezTo>
                    <a:pt x="1262404" y="0"/>
                    <a:pt x="1271866" y="3919"/>
                    <a:pt x="1278842" y="10895"/>
                  </a:cubicBezTo>
                  <a:cubicBezTo>
                    <a:pt x="1285818" y="17872"/>
                    <a:pt x="1289737" y="27333"/>
                    <a:pt x="1289737" y="37199"/>
                  </a:cubicBezTo>
                  <a:lnTo>
                    <a:pt x="1289737" y="886571"/>
                  </a:lnTo>
                  <a:cubicBezTo>
                    <a:pt x="1289737" y="896437"/>
                    <a:pt x="1285818" y="905899"/>
                    <a:pt x="1278842" y="912875"/>
                  </a:cubicBezTo>
                  <a:cubicBezTo>
                    <a:pt x="1271866" y="919851"/>
                    <a:pt x="1262404" y="923771"/>
                    <a:pt x="1252538" y="923771"/>
                  </a:cubicBezTo>
                  <a:lnTo>
                    <a:pt x="37199" y="923771"/>
                  </a:lnTo>
                  <a:cubicBezTo>
                    <a:pt x="27333" y="923771"/>
                    <a:pt x="17872" y="919851"/>
                    <a:pt x="10895" y="912875"/>
                  </a:cubicBezTo>
                  <a:cubicBezTo>
                    <a:pt x="3919" y="905899"/>
                    <a:pt x="0" y="896437"/>
                    <a:pt x="0" y="886571"/>
                  </a:cubicBezTo>
                  <a:lnTo>
                    <a:pt x="0" y="37199"/>
                  </a:lnTo>
                  <a:cubicBezTo>
                    <a:pt x="0" y="27333"/>
                    <a:pt x="3919" y="17872"/>
                    <a:pt x="10895" y="10895"/>
                  </a:cubicBezTo>
                  <a:cubicBezTo>
                    <a:pt x="17872" y="3919"/>
                    <a:pt x="27333" y="0"/>
                    <a:pt x="37199" y="0"/>
                  </a:cubicBezTo>
                  <a:close/>
                </a:path>
              </a:pathLst>
            </a:custGeom>
            <a:blipFill>
              <a:blip r:embed="rId2"/>
              <a:stretch>
                <a:fillRect l="-174" t="0" r="-174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901813" y="1582737"/>
            <a:ext cx="13424266" cy="1035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00"/>
              </a:lnSpc>
            </a:pPr>
            <a:r>
              <a:rPr lang="en-US" b="true" sz="8000" spc="-4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THANK YOU - Q &amp; A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296400" y="3657600"/>
            <a:ext cx="8324850" cy="5962650"/>
            <a:chOff x="0" y="0"/>
            <a:chExt cx="2192553" cy="157041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92553" cy="1570410"/>
            </a:xfrm>
            <a:custGeom>
              <a:avLst/>
              <a:gdLst/>
              <a:ahLst/>
              <a:cxnLst/>
              <a:rect r="r" b="b" t="t" l="l"/>
              <a:pathLst>
                <a:path h="1570410" w="2192553">
                  <a:moveTo>
                    <a:pt x="37199" y="0"/>
                  </a:moveTo>
                  <a:lnTo>
                    <a:pt x="2155354" y="0"/>
                  </a:lnTo>
                  <a:cubicBezTo>
                    <a:pt x="2165220" y="0"/>
                    <a:pt x="2174682" y="3919"/>
                    <a:pt x="2181658" y="10895"/>
                  </a:cubicBezTo>
                  <a:cubicBezTo>
                    <a:pt x="2188634" y="17872"/>
                    <a:pt x="2192553" y="27333"/>
                    <a:pt x="2192553" y="37199"/>
                  </a:cubicBezTo>
                  <a:lnTo>
                    <a:pt x="2192553" y="1533211"/>
                  </a:lnTo>
                  <a:cubicBezTo>
                    <a:pt x="2192553" y="1543077"/>
                    <a:pt x="2188634" y="1552538"/>
                    <a:pt x="2181658" y="1559514"/>
                  </a:cubicBezTo>
                  <a:cubicBezTo>
                    <a:pt x="2174682" y="1566491"/>
                    <a:pt x="2165220" y="1570410"/>
                    <a:pt x="2155354" y="1570410"/>
                  </a:cubicBezTo>
                  <a:lnTo>
                    <a:pt x="37199" y="1570410"/>
                  </a:lnTo>
                  <a:cubicBezTo>
                    <a:pt x="27333" y="1570410"/>
                    <a:pt x="17872" y="1566491"/>
                    <a:pt x="10895" y="1559514"/>
                  </a:cubicBezTo>
                  <a:cubicBezTo>
                    <a:pt x="3919" y="1552538"/>
                    <a:pt x="0" y="1543077"/>
                    <a:pt x="0" y="1533211"/>
                  </a:cubicBezTo>
                  <a:lnTo>
                    <a:pt x="0" y="37199"/>
                  </a:lnTo>
                  <a:cubicBezTo>
                    <a:pt x="0" y="27333"/>
                    <a:pt x="3919" y="17872"/>
                    <a:pt x="10895" y="10895"/>
                  </a:cubicBezTo>
                  <a:cubicBezTo>
                    <a:pt x="17872" y="3919"/>
                    <a:pt x="27333" y="0"/>
                    <a:pt x="37199" y="0"/>
                  </a:cubicBezTo>
                  <a:close/>
                </a:path>
              </a:pathLst>
            </a:custGeom>
            <a:solidFill>
              <a:srgbClr val="09152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192553" cy="16275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887075" y="5841547"/>
            <a:ext cx="5448300" cy="855345"/>
            <a:chOff x="0" y="0"/>
            <a:chExt cx="7264400" cy="114046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Data Source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668655"/>
              <a:ext cx="726440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 spc="-11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RAWG API (800,000 + data)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887075" y="4052752"/>
            <a:ext cx="5448300" cy="855345"/>
            <a:chOff x="0" y="0"/>
            <a:chExt cx="7264400" cy="114046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Data Analysis Project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668655"/>
              <a:ext cx="726440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 spc="-11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Video Game Market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9969341" y="4248150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4" y="0"/>
                </a:lnTo>
                <a:lnTo>
                  <a:pt x="460534" y="460534"/>
                </a:lnTo>
                <a:lnTo>
                  <a:pt x="0" y="460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969341" y="6038952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4" y="0"/>
                </a:lnTo>
                <a:lnTo>
                  <a:pt x="460534" y="460535"/>
                </a:lnTo>
                <a:lnTo>
                  <a:pt x="0" y="4605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9969341" y="7829754"/>
            <a:ext cx="460534" cy="460534"/>
          </a:xfrm>
          <a:custGeom>
            <a:avLst/>
            <a:gdLst/>
            <a:ahLst/>
            <a:cxnLst/>
            <a:rect r="r" b="b" t="t" l="l"/>
            <a:pathLst>
              <a:path h="460534" w="460534">
                <a:moveTo>
                  <a:pt x="0" y="0"/>
                </a:moveTo>
                <a:lnTo>
                  <a:pt x="460534" y="0"/>
                </a:lnTo>
                <a:lnTo>
                  <a:pt x="460534" y="460535"/>
                </a:lnTo>
                <a:lnTo>
                  <a:pt x="0" y="4605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10887075" y="7632349"/>
            <a:ext cx="5448300" cy="855345"/>
            <a:chOff x="0" y="0"/>
            <a:chExt cx="7264400" cy="1140460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-19050"/>
              <a:ext cx="7264400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Presented by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668655"/>
              <a:ext cx="726440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 spc="-115">
                  <a:solidFill>
                    <a:srgbClr val="E0E7FF"/>
                  </a:solidFill>
                  <a:latin typeface="Work Sans"/>
                  <a:ea typeface="Work Sans"/>
                  <a:cs typeface="Work Sans"/>
                  <a:sym typeface="Work Sans"/>
                </a:rPr>
                <a:t>Jeremy Patole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close/>
                </a:path>
              </a:pathLst>
            </a:custGeom>
            <a:blipFill>
              <a:blip r:embed="rId2"/>
              <a:stretch>
                <a:fillRect l="-16011" t="0" r="-16011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901759" y="1894569"/>
            <a:ext cx="7794979" cy="6089827"/>
          </a:xfrm>
          <a:custGeom>
            <a:avLst/>
            <a:gdLst/>
            <a:ahLst/>
            <a:cxnLst/>
            <a:rect r="r" b="b" t="t" l="l"/>
            <a:pathLst>
              <a:path h="6089827" w="7794979">
                <a:moveTo>
                  <a:pt x="0" y="0"/>
                </a:moveTo>
                <a:lnTo>
                  <a:pt x="7794979" y="0"/>
                </a:lnTo>
                <a:lnTo>
                  <a:pt x="7794979" y="6089827"/>
                </a:lnTo>
                <a:lnTo>
                  <a:pt x="0" y="60898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00514" y="964294"/>
            <a:ext cx="10067925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</a:pPr>
            <a:r>
              <a:rPr lang="en-US" b="true" sz="6999" spc="-384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SUMMARY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77291" y="2236753"/>
            <a:ext cx="10569883" cy="663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8" indent="-367029" lvl="1">
              <a:lnSpc>
                <a:spcPts val="4419"/>
              </a:lnSpc>
              <a:buAutoNum type="arabi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Objectives &amp; Pipeline</a:t>
            </a:r>
          </a:p>
          <a:p>
            <a:pPr algn="l" marL="734058" indent="-367029" lvl="1">
              <a:lnSpc>
                <a:spcPts val="4419"/>
              </a:lnSpc>
              <a:buAutoNum type="arabi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Data Collection &amp; Data Source</a:t>
            </a:r>
          </a:p>
          <a:p>
            <a:pPr algn="l" marL="734058" indent="-367029" lvl="1">
              <a:lnSpc>
                <a:spcPts val="4419"/>
              </a:lnSpc>
              <a:buAutoNum type="arabi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Data Cleaning &amp; Exploration</a:t>
            </a:r>
          </a:p>
          <a:p>
            <a:pPr algn="l" marL="734058" indent="-367029" lvl="1">
              <a:lnSpc>
                <a:spcPts val="4419"/>
              </a:lnSpc>
              <a:buAutoNum type="arabi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Hypothesis &amp; Results</a:t>
            </a:r>
          </a:p>
          <a:p>
            <a:pPr algn="l" marL="734058" indent="-367029" lvl="1">
              <a:lnSpc>
                <a:spcPts val="4419"/>
              </a:lnSpc>
              <a:buAutoNum type="arabi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Machine Learning </a:t>
            </a:r>
          </a:p>
          <a:p>
            <a:pPr algn="l" marL="1468116" indent="-489372" lvl="2">
              <a:lnSpc>
                <a:spcPts val="4419"/>
              </a:lnSpc>
              <a:buAutoNum type="alphaL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Regression Model</a:t>
            </a:r>
          </a:p>
          <a:p>
            <a:pPr algn="l" marL="1468116" indent="-489372" lvl="2">
              <a:lnSpc>
                <a:spcPts val="4419"/>
              </a:lnSpc>
              <a:buAutoNum type="alphaL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Classification Model</a:t>
            </a:r>
          </a:p>
          <a:p>
            <a:pPr algn="l" marL="734058" indent="-367029" lvl="1">
              <a:lnSpc>
                <a:spcPts val="4419"/>
              </a:lnSpc>
              <a:buAutoNum type="arabi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Data Storage</a:t>
            </a:r>
          </a:p>
          <a:p>
            <a:pPr algn="l" marL="734058" indent="-367029" lvl="1">
              <a:lnSpc>
                <a:spcPts val="4419"/>
              </a:lnSpc>
              <a:buAutoNum type="arabi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API Exposure</a:t>
            </a:r>
          </a:p>
          <a:p>
            <a:pPr algn="l" marL="734058" indent="-367029" lvl="1">
              <a:lnSpc>
                <a:spcPts val="4419"/>
              </a:lnSpc>
              <a:buAutoNum type="arabi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Business Insights &amp; Opportunities</a:t>
            </a:r>
          </a:p>
          <a:p>
            <a:pPr algn="l" marL="734058" indent="-367029" lvl="1">
              <a:lnSpc>
                <a:spcPts val="4419"/>
              </a:lnSpc>
              <a:buAutoNum type="arabicPeriod" startAt="1"/>
            </a:pPr>
            <a:r>
              <a:rPr lang="en-US" b="true" sz="3399" spc="-186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Conclusion</a:t>
            </a:r>
          </a:p>
          <a:p>
            <a:pPr algn="l">
              <a:lnSpc>
                <a:spcPts val="441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0321" y="666750"/>
            <a:ext cx="17149619" cy="8953500"/>
            <a:chOff x="0" y="0"/>
            <a:chExt cx="3337778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37778" cy="1742587"/>
            </a:xfrm>
            <a:custGeom>
              <a:avLst/>
              <a:gdLst/>
              <a:ahLst/>
              <a:cxnLst/>
              <a:rect r="r" b="b" t="t" l="l"/>
              <a:pathLst>
                <a:path h="1742587" w="3337778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51514" y="1574626"/>
                  </a:lnTo>
                  <a:cubicBezTo>
                    <a:pt x="3274388" y="1574639"/>
                    <a:pt x="3296330" y="1565561"/>
                    <a:pt x="3312509" y="1549390"/>
                  </a:cubicBezTo>
                  <a:cubicBezTo>
                    <a:pt x="3328688" y="1533220"/>
                    <a:pt x="3337778" y="1511283"/>
                    <a:pt x="3337778" y="1488408"/>
                  </a:cubicBezTo>
                  <a:lnTo>
                    <a:pt x="3337778" y="86219"/>
                  </a:lnTo>
                  <a:cubicBezTo>
                    <a:pt x="3337778" y="63352"/>
                    <a:pt x="3328694" y="41422"/>
                    <a:pt x="3312525" y="25253"/>
                  </a:cubicBezTo>
                  <a:cubicBezTo>
                    <a:pt x="3296356" y="9084"/>
                    <a:pt x="3274426" y="0"/>
                    <a:pt x="3251559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close/>
                </a:path>
              </a:pathLst>
            </a:custGeom>
            <a:solidFill>
              <a:srgbClr val="1F29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158750" y="6885562"/>
            <a:ext cx="15195329" cy="585824"/>
            <a:chOff x="0" y="0"/>
            <a:chExt cx="20260438" cy="78109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301569" y="0"/>
              <a:ext cx="1562198" cy="781099"/>
            </a:xfrm>
            <a:custGeom>
              <a:avLst/>
              <a:gdLst/>
              <a:ahLst/>
              <a:cxnLst/>
              <a:rect r="r" b="b" t="t" l="l"/>
              <a:pathLst>
                <a:path h="781099" w="1562198">
                  <a:moveTo>
                    <a:pt x="0" y="0"/>
                  </a:moveTo>
                  <a:lnTo>
                    <a:pt x="1562198" y="0"/>
                  </a:lnTo>
                  <a:lnTo>
                    <a:pt x="1562198" y="781099"/>
                  </a:lnTo>
                  <a:lnTo>
                    <a:pt x="0" y="7810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64065"/>
              <a:ext cx="3529426" cy="6148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89"/>
                </a:lnSpc>
              </a:pPr>
              <a:r>
                <a:rPr lang="en-US" b="true" sz="2838" spc="-156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Data Collection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863767" y="64065"/>
              <a:ext cx="2011367" cy="6148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89"/>
                </a:lnSpc>
              </a:pPr>
              <a:r>
                <a:rPr lang="en-US" b="true" sz="2838" spc="-156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Cleaning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437332" y="64065"/>
              <a:ext cx="1653334" cy="6148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89"/>
                </a:lnSpc>
              </a:pPr>
              <a:r>
                <a:rPr lang="en-US" b="true" sz="2838" spc="-156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Fusion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1562666" y="64065"/>
              <a:ext cx="1204796" cy="6148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89"/>
                </a:lnSpc>
              </a:pPr>
              <a:r>
                <a:rPr lang="en-US" b="true" sz="2838" spc="-156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EDA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4230891" y="64065"/>
              <a:ext cx="2526039" cy="6148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89"/>
                </a:lnSpc>
              </a:pPr>
              <a:r>
                <a:rPr lang="en-US" b="true" sz="2838" spc="-156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Hypothesis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8379209" y="64065"/>
              <a:ext cx="1881230" cy="6148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89"/>
                </a:lnSpc>
              </a:pPr>
              <a:r>
                <a:rPr lang="en-US" b="true" sz="2838" spc="-156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FE &amp; ML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0">
              <a:off x="6875134" y="0"/>
              <a:ext cx="1562198" cy="781099"/>
            </a:xfrm>
            <a:custGeom>
              <a:avLst/>
              <a:gdLst/>
              <a:ahLst/>
              <a:cxnLst/>
              <a:rect r="r" b="b" t="t" l="l"/>
              <a:pathLst>
                <a:path h="781099" w="1562198">
                  <a:moveTo>
                    <a:pt x="0" y="0"/>
                  </a:moveTo>
                  <a:lnTo>
                    <a:pt x="1562198" y="0"/>
                  </a:lnTo>
                  <a:lnTo>
                    <a:pt x="1562198" y="781099"/>
                  </a:lnTo>
                  <a:lnTo>
                    <a:pt x="0" y="7810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9940019" y="0"/>
              <a:ext cx="1562198" cy="781099"/>
            </a:xfrm>
            <a:custGeom>
              <a:avLst/>
              <a:gdLst/>
              <a:ahLst/>
              <a:cxnLst/>
              <a:rect r="r" b="b" t="t" l="l"/>
              <a:pathLst>
                <a:path h="781099" w="1562198">
                  <a:moveTo>
                    <a:pt x="0" y="0"/>
                  </a:moveTo>
                  <a:lnTo>
                    <a:pt x="1562198" y="0"/>
                  </a:lnTo>
                  <a:lnTo>
                    <a:pt x="1562198" y="781099"/>
                  </a:lnTo>
                  <a:lnTo>
                    <a:pt x="0" y="7810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2608613" y="0"/>
              <a:ext cx="1562198" cy="781099"/>
            </a:xfrm>
            <a:custGeom>
              <a:avLst/>
              <a:gdLst/>
              <a:ahLst/>
              <a:cxnLst/>
              <a:rect r="r" b="b" t="t" l="l"/>
              <a:pathLst>
                <a:path h="781099" w="1562198">
                  <a:moveTo>
                    <a:pt x="0" y="0"/>
                  </a:moveTo>
                  <a:lnTo>
                    <a:pt x="1562198" y="0"/>
                  </a:lnTo>
                  <a:lnTo>
                    <a:pt x="1562198" y="781099"/>
                  </a:lnTo>
                  <a:lnTo>
                    <a:pt x="0" y="7810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6756931" y="0"/>
              <a:ext cx="1562198" cy="781099"/>
            </a:xfrm>
            <a:custGeom>
              <a:avLst/>
              <a:gdLst/>
              <a:ahLst/>
              <a:cxnLst/>
              <a:rect r="r" b="b" t="t" l="l"/>
              <a:pathLst>
                <a:path h="781099" w="1562198">
                  <a:moveTo>
                    <a:pt x="0" y="0"/>
                  </a:moveTo>
                  <a:lnTo>
                    <a:pt x="1562198" y="0"/>
                  </a:lnTo>
                  <a:lnTo>
                    <a:pt x="1562198" y="781099"/>
                  </a:lnTo>
                  <a:lnTo>
                    <a:pt x="0" y="7810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8442082" y="7810606"/>
            <a:ext cx="1823252" cy="612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03"/>
              </a:lnSpc>
            </a:pPr>
            <a:r>
              <a:rPr lang="en-US" b="true" sz="3772" spc="-207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Insights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-10800000">
            <a:off x="7103511" y="7577591"/>
            <a:ext cx="1041695" cy="1117099"/>
          </a:xfrm>
          <a:custGeom>
            <a:avLst/>
            <a:gdLst/>
            <a:ahLst/>
            <a:cxnLst/>
            <a:rect r="r" b="b" t="t" l="l"/>
            <a:pathLst>
              <a:path h="1117099" w="1041695">
                <a:moveTo>
                  <a:pt x="0" y="0"/>
                </a:moveTo>
                <a:lnTo>
                  <a:pt x="1041695" y="0"/>
                </a:lnTo>
                <a:lnTo>
                  <a:pt x="1041695" y="1117099"/>
                </a:lnTo>
                <a:lnTo>
                  <a:pt x="0" y="11170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069549" y="1162050"/>
            <a:ext cx="10067925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511299" indent="-755650" lvl="1">
              <a:lnSpc>
                <a:spcPts val="6999"/>
              </a:lnSpc>
              <a:buAutoNum type="arabicPeriod" startAt="1"/>
            </a:pPr>
            <a:r>
              <a:rPr lang="en-US" b="true" sz="6999" spc="-384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Objective &amp; Pipeline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2316" y="2760988"/>
            <a:ext cx="10369074" cy="341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3472" indent="-321736" lvl="1">
              <a:lnSpc>
                <a:spcPts val="3874"/>
              </a:lnSpc>
              <a:buFont typeface="Arial"/>
              <a:buChar char="•"/>
            </a:pPr>
            <a:r>
              <a:rPr lang="en-US" b="true" sz="2980" spc="-163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Working with clean, modular and reusable data</a:t>
            </a:r>
          </a:p>
          <a:p>
            <a:pPr algn="l">
              <a:lnSpc>
                <a:spcPts val="1950"/>
              </a:lnSpc>
            </a:pPr>
          </a:p>
          <a:p>
            <a:pPr algn="l" marL="643472" indent="-321736" lvl="1">
              <a:lnSpc>
                <a:spcPts val="3874"/>
              </a:lnSpc>
              <a:buFont typeface="Arial"/>
              <a:buChar char="•"/>
            </a:pPr>
            <a:r>
              <a:rPr lang="en-US" b="true" sz="2980" spc="-163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Explore Gaming Market tendencies</a:t>
            </a:r>
          </a:p>
          <a:p>
            <a:pPr algn="l">
              <a:lnSpc>
                <a:spcPts val="1950"/>
              </a:lnSpc>
            </a:pPr>
          </a:p>
          <a:p>
            <a:pPr algn="l" marL="643472" indent="-321736" lvl="1">
              <a:lnSpc>
                <a:spcPts val="3874"/>
              </a:lnSpc>
              <a:buFont typeface="Arial"/>
              <a:buChar char="•"/>
            </a:pPr>
            <a:r>
              <a:rPr lang="en-US" b="true" sz="2980" spc="-163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Test differents statistical hypothesis</a:t>
            </a:r>
          </a:p>
          <a:p>
            <a:pPr algn="l">
              <a:lnSpc>
                <a:spcPts val="1950"/>
              </a:lnSpc>
            </a:pPr>
          </a:p>
          <a:p>
            <a:pPr algn="l" marL="643472" indent="-321736" lvl="1">
              <a:lnSpc>
                <a:spcPts val="3874"/>
              </a:lnSpc>
              <a:buFont typeface="Arial"/>
              <a:buChar char="•"/>
            </a:pPr>
            <a:r>
              <a:rPr lang="en-US" b="true" sz="2980" spc="-163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Build Machine Learning Models with relevant features</a:t>
            </a:r>
          </a:p>
          <a:p>
            <a:pPr algn="l">
              <a:lnSpc>
                <a:spcPts val="1950"/>
              </a:lnSpc>
            </a:pPr>
          </a:p>
          <a:p>
            <a:pPr algn="l" marL="643472" indent="-321736" lvl="1">
              <a:lnSpc>
                <a:spcPts val="3874"/>
              </a:lnSpc>
              <a:buFont typeface="Arial"/>
              <a:buChar char="•"/>
            </a:pPr>
            <a:r>
              <a:rPr lang="en-US" b="true" sz="2980" spc="-163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Propose concrete Business Insights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0321" y="666750"/>
            <a:ext cx="17149619" cy="8953500"/>
            <a:chOff x="0" y="0"/>
            <a:chExt cx="3337778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37778" cy="1742587"/>
            </a:xfrm>
            <a:custGeom>
              <a:avLst/>
              <a:gdLst/>
              <a:ahLst/>
              <a:cxnLst/>
              <a:rect r="r" b="b" t="t" l="l"/>
              <a:pathLst>
                <a:path h="1742587" w="3337778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51514" y="1574626"/>
                  </a:lnTo>
                  <a:cubicBezTo>
                    <a:pt x="3274388" y="1574639"/>
                    <a:pt x="3296330" y="1565561"/>
                    <a:pt x="3312509" y="1549390"/>
                  </a:cubicBezTo>
                  <a:cubicBezTo>
                    <a:pt x="3328688" y="1533220"/>
                    <a:pt x="3337778" y="1511283"/>
                    <a:pt x="3337778" y="1488408"/>
                  </a:cubicBezTo>
                  <a:lnTo>
                    <a:pt x="3337778" y="86219"/>
                  </a:lnTo>
                  <a:cubicBezTo>
                    <a:pt x="3337778" y="63352"/>
                    <a:pt x="3328694" y="41422"/>
                    <a:pt x="3312525" y="25253"/>
                  </a:cubicBezTo>
                  <a:cubicBezTo>
                    <a:pt x="3296356" y="9084"/>
                    <a:pt x="3274426" y="0"/>
                    <a:pt x="3251559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close/>
                </a:path>
              </a:pathLst>
            </a:custGeom>
            <a:solidFill>
              <a:srgbClr val="1F29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62499" y="6936164"/>
            <a:ext cx="15047056" cy="581375"/>
            <a:chOff x="0" y="0"/>
            <a:chExt cx="20062742" cy="7751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232667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63289"/>
              <a:ext cx="3458793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Data Collection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783001" y="63289"/>
              <a:ext cx="1996092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Cleaning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329426" y="63289"/>
              <a:ext cx="1640778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Fusion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1431024" y="63289"/>
              <a:ext cx="1195646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EDA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4078986" y="63289"/>
              <a:ext cx="2506855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Hypothesis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8195799" y="63289"/>
              <a:ext cx="1866943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FE &amp; ML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0">
              <a:off x="6779092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9820701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2469028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6585841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2069549" y="1162050"/>
            <a:ext cx="13769371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b="true" sz="6999" spc="-384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2. Data Cleaning &amp; Exploration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67043" y="2713640"/>
            <a:ext cx="8138044" cy="2307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1395" indent="-275698" lvl="1">
              <a:lnSpc>
                <a:spcPts val="3320"/>
              </a:lnSpc>
              <a:buFont typeface="Arial"/>
              <a:buChar char="•"/>
            </a:pPr>
            <a:r>
              <a:rPr lang="en-US" b="true" sz="2553" spc="-1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Using RAWG API → 37k+ games → 30k+ after cleaning</a:t>
            </a:r>
          </a:p>
          <a:p>
            <a:pPr algn="l">
              <a:lnSpc>
                <a:spcPts val="1670"/>
              </a:lnSpc>
            </a:pPr>
          </a:p>
          <a:p>
            <a:pPr algn="l" marL="551395" indent="-275698" lvl="1">
              <a:lnSpc>
                <a:spcPts val="3320"/>
              </a:lnSpc>
              <a:buFont typeface="Arial"/>
              <a:buChar char="•"/>
            </a:pPr>
            <a:r>
              <a:rPr lang="en-US" b="true" sz="2553" spc="-1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49 columns (categorical &amp; numerical)</a:t>
            </a:r>
          </a:p>
          <a:p>
            <a:pPr algn="l">
              <a:lnSpc>
                <a:spcPts val="1670"/>
              </a:lnSpc>
            </a:pPr>
          </a:p>
          <a:p>
            <a:pPr algn="l" marL="551395" indent="-275698" lvl="1">
              <a:lnSpc>
                <a:spcPts val="3320"/>
              </a:lnSpc>
              <a:buFont typeface="Arial"/>
              <a:buChar char="•"/>
            </a:pPr>
            <a:r>
              <a:rPr lang="en-US" b="true" sz="2553" spc="-1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Data Standardization, cleaning, merging</a:t>
            </a:r>
          </a:p>
          <a:p>
            <a:pPr algn="l">
              <a:lnSpc>
                <a:spcPts val="1670"/>
              </a:lnSpc>
            </a:pPr>
          </a:p>
          <a:p>
            <a:pPr algn="l" marL="551395" indent="-275698" lvl="1">
              <a:lnSpc>
                <a:spcPts val="3320"/>
              </a:lnSpc>
              <a:buFont typeface="Arial"/>
              <a:buChar char="•"/>
            </a:pPr>
            <a:r>
              <a:rPr lang="en-US" b="true" sz="2553" spc="-1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Understanding the data &amp; prepare it for future steps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0" y="6059353"/>
            <a:ext cx="9608163" cy="2334996"/>
          </a:xfrm>
          <a:custGeom>
            <a:avLst/>
            <a:gdLst/>
            <a:ahLst/>
            <a:cxnLst/>
            <a:rect r="r" b="b" t="t" l="l"/>
            <a:pathLst>
              <a:path h="2334996" w="9608163">
                <a:moveTo>
                  <a:pt x="0" y="0"/>
                </a:moveTo>
                <a:lnTo>
                  <a:pt x="9608163" y="0"/>
                </a:lnTo>
                <a:lnTo>
                  <a:pt x="9608163" y="2334996"/>
                </a:lnTo>
                <a:lnTo>
                  <a:pt x="0" y="2334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192" r="0" b="-26028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0321" y="666750"/>
            <a:ext cx="17149619" cy="8953500"/>
            <a:chOff x="0" y="0"/>
            <a:chExt cx="3337778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37778" cy="1742587"/>
            </a:xfrm>
            <a:custGeom>
              <a:avLst/>
              <a:gdLst/>
              <a:ahLst/>
              <a:cxnLst/>
              <a:rect r="r" b="b" t="t" l="l"/>
              <a:pathLst>
                <a:path h="1742587" w="3337778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51514" y="1574626"/>
                  </a:lnTo>
                  <a:cubicBezTo>
                    <a:pt x="3274388" y="1574639"/>
                    <a:pt x="3296330" y="1565561"/>
                    <a:pt x="3312509" y="1549390"/>
                  </a:cubicBezTo>
                  <a:cubicBezTo>
                    <a:pt x="3328688" y="1533220"/>
                    <a:pt x="3337778" y="1511283"/>
                    <a:pt x="3337778" y="1488408"/>
                  </a:cubicBezTo>
                  <a:lnTo>
                    <a:pt x="3337778" y="86219"/>
                  </a:lnTo>
                  <a:cubicBezTo>
                    <a:pt x="3337778" y="63352"/>
                    <a:pt x="3328694" y="41422"/>
                    <a:pt x="3312525" y="25253"/>
                  </a:cubicBezTo>
                  <a:cubicBezTo>
                    <a:pt x="3296356" y="9084"/>
                    <a:pt x="3274426" y="0"/>
                    <a:pt x="3251559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close/>
                </a:path>
              </a:pathLst>
            </a:custGeom>
            <a:solidFill>
              <a:srgbClr val="1F29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62499" y="6936164"/>
            <a:ext cx="15047056" cy="581375"/>
            <a:chOff x="0" y="0"/>
            <a:chExt cx="20062742" cy="7751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232667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63289"/>
              <a:ext cx="3458793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Data Collection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783001" y="63289"/>
              <a:ext cx="1996092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Cleaning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329426" y="63289"/>
              <a:ext cx="1640778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Fusion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1431024" y="63289"/>
              <a:ext cx="1195646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EDA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4078986" y="63289"/>
              <a:ext cx="2506855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Hypothesis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8195799" y="63289"/>
              <a:ext cx="1866943" cy="610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1"/>
                </a:lnSpc>
              </a:pPr>
              <a:r>
                <a:rPr lang="en-US" b="true" sz="2816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FE &amp; ML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0">
              <a:off x="6779092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9820701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2469028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6585841" y="0"/>
              <a:ext cx="1550334" cy="775167"/>
            </a:xfrm>
            <a:custGeom>
              <a:avLst/>
              <a:gdLst/>
              <a:ahLst/>
              <a:cxnLst/>
              <a:rect r="r" b="b" t="t" l="l"/>
              <a:pathLst>
                <a:path h="775167" w="1550334">
                  <a:moveTo>
                    <a:pt x="0" y="0"/>
                  </a:moveTo>
                  <a:lnTo>
                    <a:pt x="1550334" y="0"/>
                  </a:lnTo>
                  <a:lnTo>
                    <a:pt x="1550334" y="775167"/>
                  </a:lnTo>
                  <a:lnTo>
                    <a:pt x="0" y="7751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2069549" y="1162050"/>
            <a:ext cx="13769371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b="true" sz="6999" spc="-384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2. Data Cleaning &amp; Exploration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67043" y="2713640"/>
            <a:ext cx="8138044" cy="2307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1395" indent="-275698" lvl="1">
              <a:lnSpc>
                <a:spcPts val="3320"/>
              </a:lnSpc>
              <a:buFont typeface="Arial"/>
              <a:buChar char="•"/>
            </a:pPr>
            <a:r>
              <a:rPr lang="en-US" b="true" sz="2553" spc="-1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Using RAWG API → 37k+ games → 30k+ after cleaning</a:t>
            </a:r>
          </a:p>
          <a:p>
            <a:pPr algn="l">
              <a:lnSpc>
                <a:spcPts val="1670"/>
              </a:lnSpc>
            </a:pPr>
          </a:p>
          <a:p>
            <a:pPr algn="l" marL="551395" indent="-275698" lvl="1">
              <a:lnSpc>
                <a:spcPts val="3320"/>
              </a:lnSpc>
              <a:buFont typeface="Arial"/>
              <a:buChar char="•"/>
            </a:pPr>
            <a:r>
              <a:rPr lang="en-US" b="true" sz="2553" spc="-1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49 columns (categorical &amp; numerical)</a:t>
            </a:r>
          </a:p>
          <a:p>
            <a:pPr algn="l">
              <a:lnSpc>
                <a:spcPts val="1670"/>
              </a:lnSpc>
            </a:pPr>
          </a:p>
          <a:p>
            <a:pPr algn="l" marL="551395" indent="-275698" lvl="1">
              <a:lnSpc>
                <a:spcPts val="3320"/>
              </a:lnSpc>
              <a:buFont typeface="Arial"/>
              <a:buChar char="•"/>
            </a:pPr>
            <a:r>
              <a:rPr lang="en-US" b="true" sz="2553" spc="-1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Data Standardization, cleaning, merging</a:t>
            </a:r>
          </a:p>
          <a:p>
            <a:pPr algn="l">
              <a:lnSpc>
                <a:spcPts val="1670"/>
              </a:lnSpc>
            </a:pPr>
          </a:p>
          <a:p>
            <a:pPr algn="l" marL="551395" indent="-275698" lvl="1">
              <a:lnSpc>
                <a:spcPts val="3320"/>
              </a:lnSpc>
              <a:buFont typeface="Arial"/>
              <a:buChar char="•"/>
            </a:pPr>
            <a:r>
              <a:rPr lang="en-US" b="true" sz="2553" spc="-140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Understanding the data &amp; prepare it for future steps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0" y="6059353"/>
            <a:ext cx="9608163" cy="2334996"/>
          </a:xfrm>
          <a:custGeom>
            <a:avLst/>
            <a:gdLst/>
            <a:ahLst/>
            <a:cxnLst/>
            <a:rect r="r" b="b" t="t" l="l"/>
            <a:pathLst>
              <a:path h="2334996" w="9608163">
                <a:moveTo>
                  <a:pt x="0" y="0"/>
                </a:moveTo>
                <a:lnTo>
                  <a:pt x="9608163" y="0"/>
                </a:lnTo>
                <a:lnTo>
                  <a:pt x="9608163" y="2334996"/>
                </a:lnTo>
                <a:lnTo>
                  <a:pt x="0" y="2334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192" r="0" b="-26028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8390" y="414819"/>
            <a:ext cx="17634102" cy="9379845"/>
            <a:chOff x="0" y="0"/>
            <a:chExt cx="3432072" cy="18255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2072" cy="1825566"/>
            </a:xfrm>
            <a:custGeom>
              <a:avLst/>
              <a:gdLst/>
              <a:ahLst/>
              <a:cxnLst/>
              <a:rect r="r" b="b" t="t" l="l"/>
              <a:pathLst>
                <a:path h="1825566" w="3432072">
                  <a:moveTo>
                    <a:pt x="965120" y="1689255"/>
                  </a:moveTo>
                  <a:cubicBezTo>
                    <a:pt x="983327" y="1668902"/>
                    <a:pt x="1009342" y="1657269"/>
                    <a:pt x="1036650" y="1657269"/>
                  </a:cubicBezTo>
                  <a:lnTo>
                    <a:pt x="3345807" y="1657604"/>
                  </a:lnTo>
                  <a:cubicBezTo>
                    <a:pt x="3368682" y="1657617"/>
                    <a:pt x="3390623" y="1648539"/>
                    <a:pt x="3406803" y="1632368"/>
                  </a:cubicBezTo>
                  <a:cubicBezTo>
                    <a:pt x="3422982" y="1616198"/>
                    <a:pt x="3432072" y="1594261"/>
                    <a:pt x="3432072" y="1571387"/>
                  </a:cubicBezTo>
                  <a:lnTo>
                    <a:pt x="3432072" y="86219"/>
                  </a:lnTo>
                  <a:cubicBezTo>
                    <a:pt x="3432072" y="63352"/>
                    <a:pt x="3422988" y="41422"/>
                    <a:pt x="3406819" y="25253"/>
                  </a:cubicBezTo>
                  <a:cubicBezTo>
                    <a:pt x="3390650" y="9084"/>
                    <a:pt x="3368720" y="0"/>
                    <a:pt x="3345853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739353"/>
                  </a:lnTo>
                  <a:cubicBezTo>
                    <a:pt x="4" y="1786968"/>
                    <a:pt x="38604" y="1825566"/>
                    <a:pt x="86219" y="1825566"/>
                  </a:cubicBezTo>
                  <a:lnTo>
                    <a:pt x="804624" y="1825566"/>
                  </a:lnTo>
                  <a:cubicBezTo>
                    <a:pt x="829157" y="1825566"/>
                    <a:pt x="852529" y="1815116"/>
                    <a:pt x="868886" y="1796831"/>
                  </a:cubicBezTo>
                  <a:close/>
                </a:path>
              </a:pathLst>
            </a:custGeom>
            <a:solidFill>
              <a:srgbClr val="1F29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886009" y="7859648"/>
            <a:ext cx="15109348" cy="581544"/>
            <a:chOff x="0" y="0"/>
            <a:chExt cx="20145798" cy="77539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310837" y="0"/>
              <a:ext cx="1550784" cy="775392"/>
            </a:xfrm>
            <a:custGeom>
              <a:avLst/>
              <a:gdLst/>
              <a:ahLst/>
              <a:cxnLst/>
              <a:rect r="r" b="b" t="t" l="l"/>
              <a:pathLst>
                <a:path h="775392" w="1550784">
                  <a:moveTo>
                    <a:pt x="0" y="0"/>
                  </a:moveTo>
                  <a:lnTo>
                    <a:pt x="1550784" y="0"/>
                  </a:lnTo>
                  <a:lnTo>
                    <a:pt x="1550784" y="775392"/>
                  </a:lnTo>
                  <a:lnTo>
                    <a:pt x="0" y="7753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63319"/>
              <a:ext cx="3537029" cy="6106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2"/>
                </a:lnSpc>
              </a:pPr>
              <a:r>
                <a:rPr lang="en-US" b="true" sz="2817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Data Collection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861621" y="63319"/>
              <a:ext cx="1996671" cy="6106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2"/>
                </a:lnSpc>
              </a:pPr>
              <a:r>
                <a:rPr lang="en-US" b="true" sz="2817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Cleaning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409076" y="63319"/>
              <a:ext cx="1641254" cy="6106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2"/>
                </a:lnSpc>
              </a:pPr>
              <a:r>
                <a:rPr lang="en-US" b="true" sz="2817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Fusion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1511575" y="63319"/>
              <a:ext cx="1195994" cy="6106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2"/>
                </a:lnSpc>
              </a:pPr>
              <a:r>
                <a:rPr lang="en-US" b="true" sz="2817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EDA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4160305" y="63319"/>
              <a:ext cx="2507583" cy="6106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2"/>
                </a:lnSpc>
              </a:pPr>
              <a:r>
                <a:rPr lang="en-US" b="true" sz="2817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Hypothesis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8278313" y="63319"/>
              <a:ext cx="1867485" cy="6106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62"/>
                </a:lnSpc>
              </a:pPr>
              <a:r>
                <a:rPr lang="en-US" b="true" sz="2817" spc="-154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FE &amp; ML</a:t>
              </a: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0">
              <a:off x="6858292" y="0"/>
              <a:ext cx="1550784" cy="775392"/>
            </a:xfrm>
            <a:custGeom>
              <a:avLst/>
              <a:gdLst/>
              <a:ahLst/>
              <a:cxnLst/>
              <a:rect r="r" b="b" t="t" l="l"/>
              <a:pathLst>
                <a:path h="775392" w="1550784">
                  <a:moveTo>
                    <a:pt x="0" y="0"/>
                  </a:moveTo>
                  <a:lnTo>
                    <a:pt x="1550784" y="0"/>
                  </a:lnTo>
                  <a:lnTo>
                    <a:pt x="1550784" y="775392"/>
                  </a:lnTo>
                  <a:lnTo>
                    <a:pt x="0" y="7753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9900784" y="0"/>
              <a:ext cx="1550784" cy="775392"/>
            </a:xfrm>
            <a:custGeom>
              <a:avLst/>
              <a:gdLst/>
              <a:ahLst/>
              <a:cxnLst/>
              <a:rect r="r" b="b" t="t" l="l"/>
              <a:pathLst>
                <a:path h="775392" w="1550784">
                  <a:moveTo>
                    <a:pt x="0" y="0"/>
                  </a:moveTo>
                  <a:lnTo>
                    <a:pt x="1550784" y="0"/>
                  </a:lnTo>
                  <a:lnTo>
                    <a:pt x="1550784" y="775392"/>
                  </a:lnTo>
                  <a:lnTo>
                    <a:pt x="0" y="7753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2549880" y="0"/>
              <a:ext cx="1550784" cy="775392"/>
            </a:xfrm>
            <a:custGeom>
              <a:avLst/>
              <a:gdLst/>
              <a:ahLst/>
              <a:cxnLst/>
              <a:rect r="r" b="b" t="t" l="l"/>
              <a:pathLst>
                <a:path h="775392" w="1550784">
                  <a:moveTo>
                    <a:pt x="0" y="0"/>
                  </a:moveTo>
                  <a:lnTo>
                    <a:pt x="1550784" y="0"/>
                  </a:lnTo>
                  <a:lnTo>
                    <a:pt x="1550784" y="775392"/>
                  </a:lnTo>
                  <a:lnTo>
                    <a:pt x="0" y="7753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6667888" y="0"/>
              <a:ext cx="1550784" cy="775392"/>
            </a:xfrm>
            <a:custGeom>
              <a:avLst/>
              <a:gdLst/>
              <a:ahLst/>
              <a:cxnLst/>
              <a:rect r="r" b="b" t="t" l="l"/>
              <a:pathLst>
                <a:path h="775392" w="1550784">
                  <a:moveTo>
                    <a:pt x="0" y="0"/>
                  </a:moveTo>
                  <a:lnTo>
                    <a:pt x="1550784" y="0"/>
                  </a:lnTo>
                  <a:lnTo>
                    <a:pt x="1550784" y="775392"/>
                  </a:lnTo>
                  <a:lnTo>
                    <a:pt x="0" y="7753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7644696" y="7380198"/>
            <a:ext cx="7108234" cy="1540445"/>
          </a:xfrm>
          <a:custGeom>
            <a:avLst/>
            <a:gdLst/>
            <a:ahLst/>
            <a:cxnLst/>
            <a:rect r="r" b="b" t="t" l="l"/>
            <a:pathLst>
              <a:path h="1540445" w="7108234">
                <a:moveTo>
                  <a:pt x="0" y="0"/>
                </a:moveTo>
                <a:lnTo>
                  <a:pt x="7108234" y="0"/>
                </a:lnTo>
                <a:lnTo>
                  <a:pt x="7108234" y="1540445"/>
                </a:lnTo>
                <a:lnTo>
                  <a:pt x="0" y="15404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0053" r="-7391" b="-4206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503176" y="3379852"/>
            <a:ext cx="2619076" cy="3527297"/>
            <a:chOff x="0" y="0"/>
            <a:chExt cx="689798" cy="929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89798" cy="929000"/>
            </a:xfrm>
            <a:custGeom>
              <a:avLst/>
              <a:gdLst/>
              <a:ahLst/>
              <a:cxnLst/>
              <a:rect r="r" b="b" t="t" l="l"/>
              <a:pathLst>
                <a:path h="929000" w="689798">
                  <a:moveTo>
                    <a:pt x="118239" y="0"/>
                  </a:moveTo>
                  <a:lnTo>
                    <a:pt x="571559" y="0"/>
                  </a:lnTo>
                  <a:cubicBezTo>
                    <a:pt x="602918" y="0"/>
                    <a:pt x="632992" y="12457"/>
                    <a:pt x="655166" y="34631"/>
                  </a:cubicBezTo>
                  <a:cubicBezTo>
                    <a:pt x="677340" y="56805"/>
                    <a:pt x="689798" y="86880"/>
                    <a:pt x="689798" y="118239"/>
                  </a:cubicBezTo>
                  <a:lnTo>
                    <a:pt x="689798" y="810761"/>
                  </a:lnTo>
                  <a:cubicBezTo>
                    <a:pt x="689798" y="842120"/>
                    <a:pt x="677340" y="872194"/>
                    <a:pt x="655166" y="894369"/>
                  </a:cubicBezTo>
                  <a:cubicBezTo>
                    <a:pt x="632992" y="916543"/>
                    <a:pt x="602918" y="929000"/>
                    <a:pt x="571559" y="929000"/>
                  </a:cubicBezTo>
                  <a:lnTo>
                    <a:pt x="118239" y="929000"/>
                  </a:lnTo>
                  <a:cubicBezTo>
                    <a:pt x="52937" y="929000"/>
                    <a:pt x="0" y="876063"/>
                    <a:pt x="0" y="810761"/>
                  </a:cubicBezTo>
                  <a:lnTo>
                    <a:pt x="0" y="118239"/>
                  </a:lnTo>
                  <a:cubicBezTo>
                    <a:pt x="0" y="86880"/>
                    <a:pt x="12457" y="56805"/>
                    <a:pt x="34631" y="34631"/>
                  </a:cubicBezTo>
                  <a:cubicBezTo>
                    <a:pt x="56805" y="12457"/>
                    <a:pt x="86880" y="0"/>
                    <a:pt x="118239" y="0"/>
                  </a:cubicBezTo>
                  <a:close/>
                </a:path>
              </a:pathLst>
            </a:custGeom>
            <a:solidFill>
              <a:srgbClr val="3B82F6"/>
            </a:solidFill>
            <a:ln cap="rnd">
              <a:noFill/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689798" cy="9861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419167" y="3379852"/>
            <a:ext cx="2619076" cy="3527297"/>
            <a:chOff x="0" y="0"/>
            <a:chExt cx="3492101" cy="4703063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3492101" cy="4703063"/>
              <a:chOff x="0" y="0"/>
              <a:chExt cx="689798" cy="929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89798" cy="929000"/>
              </a:xfrm>
              <a:custGeom>
                <a:avLst/>
                <a:gdLst/>
                <a:ahLst/>
                <a:cxnLst/>
                <a:rect r="r" b="b" t="t" l="l"/>
                <a:pathLst>
                  <a:path h="929000" w="689798">
                    <a:moveTo>
                      <a:pt x="118239" y="0"/>
                    </a:moveTo>
                    <a:lnTo>
                      <a:pt x="571559" y="0"/>
                    </a:lnTo>
                    <a:cubicBezTo>
                      <a:pt x="602918" y="0"/>
                      <a:pt x="632992" y="12457"/>
                      <a:pt x="655166" y="34631"/>
                    </a:cubicBezTo>
                    <a:cubicBezTo>
                      <a:pt x="677340" y="56805"/>
                      <a:pt x="689798" y="86880"/>
                      <a:pt x="689798" y="118239"/>
                    </a:cubicBezTo>
                    <a:lnTo>
                      <a:pt x="689798" y="810761"/>
                    </a:lnTo>
                    <a:cubicBezTo>
                      <a:pt x="689798" y="842120"/>
                      <a:pt x="677340" y="872194"/>
                      <a:pt x="655166" y="894369"/>
                    </a:cubicBezTo>
                    <a:cubicBezTo>
                      <a:pt x="632992" y="916543"/>
                      <a:pt x="602918" y="929000"/>
                      <a:pt x="571559" y="929000"/>
                    </a:cubicBezTo>
                    <a:lnTo>
                      <a:pt x="118239" y="929000"/>
                    </a:lnTo>
                    <a:cubicBezTo>
                      <a:pt x="52937" y="929000"/>
                      <a:pt x="0" y="876063"/>
                      <a:pt x="0" y="810761"/>
                    </a:cubicBezTo>
                    <a:lnTo>
                      <a:pt x="0" y="118239"/>
                    </a:lnTo>
                    <a:cubicBezTo>
                      <a:pt x="0" y="86880"/>
                      <a:pt x="12457" y="56805"/>
                      <a:pt x="34631" y="34631"/>
                    </a:cubicBezTo>
                    <a:cubicBezTo>
                      <a:pt x="56805" y="12457"/>
                      <a:pt x="86880" y="0"/>
                      <a:pt x="118239" y="0"/>
                    </a:cubicBezTo>
                    <a:close/>
                  </a:path>
                </a:pathLst>
              </a:custGeom>
              <a:solidFill>
                <a:srgbClr val="3B82F6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57150"/>
                <a:ext cx="689798" cy="9861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226900" y="348106"/>
              <a:ext cx="3048243" cy="3959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H2.</a:t>
              </a:r>
            </a:p>
            <a:p>
              <a:pPr algn="ctr">
                <a:lnSpc>
                  <a:spcPts val="1950"/>
                </a:lnSpc>
              </a:pPr>
            </a:p>
            <a:p>
              <a:pPr algn="ctr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MONO</a:t>
              </a:r>
            </a:p>
            <a:p>
              <a:pPr algn="ctr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VS.</a:t>
              </a:r>
            </a:p>
            <a:p>
              <a:pPr algn="ctr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MULTI</a:t>
              </a:r>
            </a:p>
            <a:p>
              <a:pPr algn="ctr">
                <a:lnSpc>
                  <a:spcPts val="1950"/>
                </a:lnSpc>
              </a:pPr>
            </a:p>
            <a:p>
              <a:pPr algn="ctr" marL="0" indent="0" lvl="0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PLATFORM</a:t>
              </a: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S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6335158" y="3379852"/>
            <a:ext cx="2619076" cy="3527297"/>
            <a:chOff x="0" y="0"/>
            <a:chExt cx="3492101" cy="4703063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3492101" cy="4703063"/>
              <a:chOff x="0" y="0"/>
              <a:chExt cx="689798" cy="9290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689798" cy="929000"/>
              </a:xfrm>
              <a:custGeom>
                <a:avLst/>
                <a:gdLst/>
                <a:ahLst/>
                <a:cxnLst/>
                <a:rect r="r" b="b" t="t" l="l"/>
                <a:pathLst>
                  <a:path h="929000" w="689798">
                    <a:moveTo>
                      <a:pt x="118239" y="0"/>
                    </a:moveTo>
                    <a:lnTo>
                      <a:pt x="571559" y="0"/>
                    </a:lnTo>
                    <a:cubicBezTo>
                      <a:pt x="602918" y="0"/>
                      <a:pt x="632992" y="12457"/>
                      <a:pt x="655166" y="34631"/>
                    </a:cubicBezTo>
                    <a:cubicBezTo>
                      <a:pt x="677340" y="56805"/>
                      <a:pt x="689798" y="86880"/>
                      <a:pt x="689798" y="118239"/>
                    </a:cubicBezTo>
                    <a:lnTo>
                      <a:pt x="689798" y="810761"/>
                    </a:lnTo>
                    <a:cubicBezTo>
                      <a:pt x="689798" y="842120"/>
                      <a:pt x="677340" y="872194"/>
                      <a:pt x="655166" y="894369"/>
                    </a:cubicBezTo>
                    <a:cubicBezTo>
                      <a:pt x="632992" y="916543"/>
                      <a:pt x="602918" y="929000"/>
                      <a:pt x="571559" y="929000"/>
                    </a:cubicBezTo>
                    <a:lnTo>
                      <a:pt x="118239" y="929000"/>
                    </a:lnTo>
                    <a:cubicBezTo>
                      <a:pt x="52937" y="929000"/>
                      <a:pt x="0" y="876063"/>
                      <a:pt x="0" y="810761"/>
                    </a:cubicBezTo>
                    <a:lnTo>
                      <a:pt x="0" y="118239"/>
                    </a:lnTo>
                    <a:cubicBezTo>
                      <a:pt x="0" y="86880"/>
                      <a:pt x="12457" y="56805"/>
                      <a:pt x="34631" y="34631"/>
                    </a:cubicBezTo>
                    <a:cubicBezTo>
                      <a:pt x="56805" y="12457"/>
                      <a:pt x="86880" y="0"/>
                      <a:pt x="118239" y="0"/>
                    </a:cubicBezTo>
                    <a:close/>
                  </a:path>
                </a:pathLst>
              </a:custGeom>
              <a:solidFill>
                <a:srgbClr val="3B82F6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57150"/>
                <a:ext cx="689798" cy="9861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221929" y="348106"/>
              <a:ext cx="3048243" cy="2968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Semi-Bold"/>
                  <a:ea typeface="Work Sans Semi-Bold"/>
                  <a:cs typeface="Work Sans Semi-Bold"/>
                  <a:sym typeface="Work Sans Semi-Bold"/>
                </a:rPr>
                <a:t>H3.</a:t>
              </a:r>
            </a:p>
            <a:p>
              <a:pPr algn="ctr">
                <a:lnSpc>
                  <a:spcPts val="1950"/>
                </a:lnSpc>
              </a:pPr>
            </a:p>
            <a:p>
              <a:pPr algn="ctr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GENRE </a:t>
              </a:r>
            </a:p>
            <a:p>
              <a:pPr algn="ctr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&amp;</a:t>
              </a:r>
            </a:p>
            <a:p>
              <a:pPr algn="ctr" marL="0" indent="0" lvl="0">
                <a:lnSpc>
                  <a:spcPts val="3900"/>
                </a:lnSpc>
              </a:pPr>
              <a:r>
                <a:rPr lang="en-US" b="true" sz="3000" spc="-165">
                  <a:solidFill>
                    <a:srgbClr val="E0E7FF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QUALITY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297019" y="3379852"/>
            <a:ext cx="2619076" cy="3527297"/>
            <a:chOff x="0" y="0"/>
            <a:chExt cx="689798" cy="9290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89798" cy="929000"/>
            </a:xfrm>
            <a:custGeom>
              <a:avLst/>
              <a:gdLst/>
              <a:ahLst/>
              <a:cxnLst/>
              <a:rect r="r" b="b" t="t" l="l"/>
              <a:pathLst>
                <a:path h="929000" w="689798">
                  <a:moveTo>
                    <a:pt x="118239" y="0"/>
                  </a:moveTo>
                  <a:lnTo>
                    <a:pt x="571559" y="0"/>
                  </a:lnTo>
                  <a:cubicBezTo>
                    <a:pt x="602918" y="0"/>
                    <a:pt x="632992" y="12457"/>
                    <a:pt x="655166" y="34631"/>
                  </a:cubicBezTo>
                  <a:cubicBezTo>
                    <a:pt x="677340" y="56805"/>
                    <a:pt x="689798" y="86880"/>
                    <a:pt x="689798" y="118239"/>
                  </a:cubicBezTo>
                  <a:lnTo>
                    <a:pt x="689798" y="810761"/>
                  </a:lnTo>
                  <a:cubicBezTo>
                    <a:pt x="689798" y="842120"/>
                    <a:pt x="677340" y="872194"/>
                    <a:pt x="655166" y="894369"/>
                  </a:cubicBezTo>
                  <a:cubicBezTo>
                    <a:pt x="632992" y="916543"/>
                    <a:pt x="602918" y="929000"/>
                    <a:pt x="571559" y="929000"/>
                  </a:cubicBezTo>
                  <a:lnTo>
                    <a:pt x="118239" y="929000"/>
                  </a:lnTo>
                  <a:cubicBezTo>
                    <a:pt x="52937" y="929000"/>
                    <a:pt x="0" y="876063"/>
                    <a:pt x="0" y="810761"/>
                  </a:cubicBezTo>
                  <a:lnTo>
                    <a:pt x="0" y="118239"/>
                  </a:lnTo>
                  <a:cubicBezTo>
                    <a:pt x="0" y="86880"/>
                    <a:pt x="12457" y="56805"/>
                    <a:pt x="34631" y="34631"/>
                  </a:cubicBezTo>
                  <a:cubicBezTo>
                    <a:pt x="56805" y="12457"/>
                    <a:pt x="86880" y="0"/>
                    <a:pt x="118239" y="0"/>
                  </a:cubicBezTo>
                  <a:close/>
                </a:path>
              </a:pathLst>
            </a:custGeom>
            <a:solidFill>
              <a:srgbClr val="3B82F6"/>
            </a:solidFill>
            <a:ln cap="rnd">
              <a:noFill/>
              <a:prstDash val="solid"/>
              <a:round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57150"/>
              <a:ext cx="689798" cy="9861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253831" y="3372130"/>
            <a:ext cx="2619076" cy="3527297"/>
            <a:chOff x="0" y="0"/>
            <a:chExt cx="689798" cy="9290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89798" cy="929000"/>
            </a:xfrm>
            <a:custGeom>
              <a:avLst/>
              <a:gdLst/>
              <a:ahLst/>
              <a:cxnLst/>
              <a:rect r="r" b="b" t="t" l="l"/>
              <a:pathLst>
                <a:path h="929000" w="689798">
                  <a:moveTo>
                    <a:pt x="118239" y="0"/>
                  </a:moveTo>
                  <a:lnTo>
                    <a:pt x="571559" y="0"/>
                  </a:lnTo>
                  <a:cubicBezTo>
                    <a:pt x="602918" y="0"/>
                    <a:pt x="632992" y="12457"/>
                    <a:pt x="655166" y="34631"/>
                  </a:cubicBezTo>
                  <a:cubicBezTo>
                    <a:pt x="677340" y="56805"/>
                    <a:pt x="689798" y="86880"/>
                    <a:pt x="689798" y="118239"/>
                  </a:cubicBezTo>
                  <a:lnTo>
                    <a:pt x="689798" y="810761"/>
                  </a:lnTo>
                  <a:cubicBezTo>
                    <a:pt x="689798" y="842120"/>
                    <a:pt x="677340" y="872194"/>
                    <a:pt x="655166" y="894369"/>
                  </a:cubicBezTo>
                  <a:cubicBezTo>
                    <a:pt x="632992" y="916543"/>
                    <a:pt x="602918" y="929000"/>
                    <a:pt x="571559" y="929000"/>
                  </a:cubicBezTo>
                  <a:lnTo>
                    <a:pt x="118239" y="929000"/>
                  </a:lnTo>
                  <a:cubicBezTo>
                    <a:pt x="52937" y="929000"/>
                    <a:pt x="0" y="876063"/>
                    <a:pt x="0" y="810761"/>
                  </a:cubicBezTo>
                  <a:lnTo>
                    <a:pt x="0" y="118239"/>
                  </a:lnTo>
                  <a:cubicBezTo>
                    <a:pt x="0" y="86880"/>
                    <a:pt x="12457" y="56805"/>
                    <a:pt x="34631" y="34631"/>
                  </a:cubicBezTo>
                  <a:cubicBezTo>
                    <a:pt x="56805" y="12457"/>
                    <a:pt x="86880" y="0"/>
                    <a:pt x="118239" y="0"/>
                  </a:cubicBezTo>
                  <a:close/>
                </a:path>
              </a:pathLst>
            </a:custGeom>
            <a:solidFill>
              <a:srgbClr val="3B82F6"/>
            </a:solidFill>
            <a:ln cap="rnd">
              <a:noFill/>
              <a:prstDash val="solid"/>
              <a:round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57150"/>
              <a:ext cx="689798" cy="9861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5168181" y="3379852"/>
            <a:ext cx="2619076" cy="3527297"/>
            <a:chOff x="0" y="0"/>
            <a:chExt cx="689798" cy="9290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89798" cy="929000"/>
            </a:xfrm>
            <a:custGeom>
              <a:avLst/>
              <a:gdLst/>
              <a:ahLst/>
              <a:cxnLst/>
              <a:rect r="r" b="b" t="t" l="l"/>
              <a:pathLst>
                <a:path h="929000" w="689798">
                  <a:moveTo>
                    <a:pt x="118239" y="0"/>
                  </a:moveTo>
                  <a:lnTo>
                    <a:pt x="571559" y="0"/>
                  </a:lnTo>
                  <a:cubicBezTo>
                    <a:pt x="602918" y="0"/>
                    <a:pt x="632992" y="12457"/>
                    <a:pt x="655166" y="34631"/>
                  </a:cubicBezTo>
                  <a:cubicBezTo>
                    <a:pt x="677340" y="56805"/>
                    <a:pt x="689798" y="86880"/>
                    <a:pt x="689798" y="118239"/>
                  </a:cubicBezTo>
                  <a:lnTo>
                    <a:pt x="689798" y="810761"/>
                  </a:lnTo>
                  <a:cubicBezTo>
                    <a:pt x="689798" y="842120"/>
                    <a:pt x="677340" y="872194"/>
                    <a:pt x="655166" y="894369"/>
                  </a:cubicBezTo>
                  <a:cubicBezTo>
                    <a:pt x="632992" y="916543"/>
                    <a:pt x="602918" y="929000"/>
                    <a:pt x="571559" y="929000"/>
                  </a:cubicBezTo>
                  <a:lnTo>
                    <a:pt x="118239" y="929000"/>
                  </a:lnTo>
                  <a:cubicBezTo>
                    <a:pt x="52937" y="929000"/>
                    <a:pt x="0" y="876063"/>
                    <a:pt x="0" y="810761"/>
                  </a:cubicBezTo>
                  <a:lnTo>
                    <a:pt x="0" y="118239"/>
                  </a:lnTo>
                  <a:cubicBezTo>
                    <a:pt x="0" y="86880"/>
                    <a:pt x="12457" y="56805"/>
                    <a:pt x="34631" y="34631"/>
                  </a:cubicBezTo>
                  <a:cubicBezTo>
                    <a:pt x="56805" y="12457"/>
                    <a:pt x="86880" y="0"/>
                    <a:pt x="118239" y="0"/>
                  </a:cubicBezTo>
                  <a:close/>
                </a:path>
              </a:pathLst>
            </a:custGeom>
            <a:solidFill>
              <a:srgbClr val="3B82F6"/>
            </a:solidFill>
            <a:ln cap="rnd">
              <a:noFill/>
              <a:prstDash val="solid"/>
              <a:round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57150"/>
              <a:ext cx="689798" cy="9861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1953273" y="630238"/>
            <a:ext cx="13769371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b="true" sz="6999" spc="-384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   3. Hypothesis Testing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547561" y="1885274"/>
            <a:ext cx="15155760" cy="97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4"/>
              </a:lnSpc>
            </a:pPr>
            <a:r>
              <a:rPr lang="en-US" sz="2980" spc="-163" b="true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With the following hypothesis, we explore the influence of multiple key indicators (genre, number of platforms, type of content..) on the player engagement (rating, playtime..)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673351" y="3629025"/>
            <a:ext cx="2286182" cy="223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H1.</a:t>
            </a:r>
          </a:p>
          <a:p>
            <a:pPr algn="ctr">
              <a:lnSpc>
                <a:spcPts val="1950"/>
              </a:lnSpc>
            </a:pPr>
          </a:p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STEAM</a:t>
            </a:r>
          </a:p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VS.</a:t>
            </a:r>
          </a:p>
          <a:p>
            <a:pPr algn="ctr" marL="0" indent="0" lvl="0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NON-STEAM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463466" y="3762865"/>
            <a:ext cx="2286182" cy="174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H4.</a:t>
            </a:r>
          </a:p>
          <a:p>
            <a:pPr algn="ctr">
              <a:lnSpc>
                <a:spcPts val="1950"/>
              </a:lnSpc>
            </a:pPr>
          </a:p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ESRB</a:t>
            </a:r>
          </a:p>
          <a:p>
            <a:pPr algn="ctr" marL="0" indent="0" lvl="0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INFLUENCE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2420277" y="3515215"/>
            <a:ext cx="2286182" cy="223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H5.</a:t>
            </a:r>
          </a:p>
          <a:p>
            <a:pPr algn="ctr">
              <a:lnSpc>
                <a:spcPts val="1950"/>
              </a:lnSpc>
            </a:pPr>
          </a:p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PLATFORMS</a:t>
            </a:r>
          </a:p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COUNT</a:t>
            </a:r>
          </a:p>
          <a:p>
            <a:pPr algn="ctr" marL="0" indent="0" lvl="0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INFLUENCE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5334628" y="3515215"/>
            <a:ext cx="2286182" cy="298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H6.</a:t>
            </a:r>
          </a:p>
          <a:p>
            <a:pPr algn="ctr">
              <a:lnSpc>
                <a:spcPts val="1950"/>
              </a:lnSpc>
            </a:pPr>
          </a:p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SOLOPLAYER</a:t>
            </a:r>
          </a:p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VS.</a:t>
            </a:r>
          </a:p>
          <a:p>
            <a:pPr algn="ctr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MUTIPLAYER</a:t>
            </a:r>
          </a:p>
          <a:p>
            <a:pPr algn="ctr">
              <a:lnSpc>
                <a:spcPts val="1950"/>
              </a:lnSpc>
            </a:pPr>
          </a:p>
          <a:p>
            <a:pPr algn="ctr" marL="0" indent="0" lvl="0">
              <a:lnSpc>
                <a:spcPts val="3900"/>
              </a:lnSpc>
            </a:pPr>
            <a:r>
              <a:rPr lang="en-US" b="true" sz="3000" spc="-165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PLAYTIME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6554" y="465972"/>
            <a:ext cx="17648319" cy="9319899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lnTo>
                    <a:pt x="965120" y="1606277"/>
                  </a:lnTo>
                  <a:close/>
                </a:path>
              </a:pathLst>
            </a:custGeom>
            <a:solidFill>
              <a:srgbClr val="1F2937"/>
            </a:solidFill>
            <a:ln cap="rnd" w="12700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961600" y="2109730"/>
            <a:ext cx="8108071" cy="6067540"/>
          </a:xfrm>
          <a:custGeom>
            <a:avLst/>
            <a:gdLst/>
            <a:ahLst/>
            <a:cxnLst/>
            <a:rect r="r" b="b" t="t" l="l"/>
            <a:pathLst>
              <a:path h="6067540" w="8108071">
                <a:moveTo>
                  <a:pt x="0" y="0"/>
                </a:moveTo>
                <a:lnTo>
                  <a:pt x="8108071" y="0"/>
                </a:lnTo>
                <a:lnTo>
                  <a:pt x="8108071" y="6067540"/>
                </a:lnTo>
                <a:lnTo>
                  <a:pt x="0" y="60675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8085" y="2763660"/>
            <a:ext cx="8122643" cy="423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Formulation : 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1199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H0 : There is no significative difference 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i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n 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us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er r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ati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ng 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on 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av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era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g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e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between Steam games and non-Steam games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H1 : Steam games has a different rating than non-Steam games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Test :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We can perform an independant t-test, because the two groups are independant and this is a continuous variable</a:t>
            </a:r>
          </a:p>
          <a:p>
            <a:pPr algn="l" marL="0" indent="0" lvl="0">
              <a:lnSpc>
                <a:spcPts val="252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811701" y="1104900"/>
            <a:ext cx="10373505" cy="195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spc="-219" b="true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H1. Steam games has higher rating on average than non-Steam games</a:t>
            </a:r>
          </a:p>
          <a:p>
            <a:pPr algn="l" marL="0" indent="0" lvl="0">
              <a:lnSpc>
                <a:spcPts val="69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78085" y="7431297"/>
            <a:ext cx="7819390" cy="1073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Reject H0</a:t>
            </a:r>
          </a:p>
          <a:p>
            <a:pPr algn="ctr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The ratings are significantly different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B82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6554" y="465972"/>
            <a:ext cx="17648319" cy="9319899"/>
            <a:chOff x="0" y="0"/>
            <a:chExt cx="3299803" cy="1742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99803" cy="1742587"/>
            </a:xfrm>
            <a:custGeom>
              <a:avLst/>
              <a:gdLst/>
              <a:ahLst/>
              <a:cxnLst/>
              <a:rect r="r" b="b" t="t" l="l"/>
              <a:pathLst>
                <a:path h="1742587" w="3299803">
                  <a:moveTo>
                    <a:pt x="965120" y="1606277"/>
                  </a:moveTo>
                  <a:cubicBezTo>
                    <a:pt x="983327" y="1585924"/>
                    <a:pt x="1009342" y="1574291"/>
                    <a:pt x="1036650" y="1574291"/>
                  </a:cubicBezTo>
                  <a:lnTo>
                    <a:pt x="3213538" y="1574626"/>
                  </a:lnTo>
                  <a:cubicBezTo>
                    <a:pt x="3236413" y="1574639"/>
                    <a:pt x="3258355" y="1565561"/>
                    <a:pt x="3274534" y="1549390"/>
                  </a:cubicBezTo>
                  <a:cubicBezTo>
                    <a:pt x="3290713" y="1533220"/>
                    <a:pt x="3299803" y="1511283"/>
                    <a:pt x="3299803" y="1488408"/>
                  </a:cubicBezTo>
                  <a:lnTo>
                    <a:pt x="3299803" y="86219"/>
                  </a:lnTo>
                  <a:cubicBezTo>
                    <a:pt x="3299803" y="63352"/>
                    <a:pt x="3290719" y="41422"/>
                    <a:pt x="3274550" y="25253"/>
                  </a:cubicBezTo>
                  <a:cubicBezTo>
                    <a:pt x="3258381" y="9084"/>
                    <a:pt x="3236451" y="0"/>
                    <a:pt x="3213584" y="0"/>
                  </a:cubicBezTo>
                  <a:lnTo>
                    <a:pt x="303022" y="0"/>
                  </a:lnTo>
                  <a:cubicBezTo>
                    <a:pt x="278489" y="-1"/>
                    <a:pt x="255117" y="10450"/>
                    <a:pt x="238760" y="28735"/>
                  </a:cubicBezTo>
                  <a:lnTo>
                    <a:pt x="21960" y="271092"/>
                  </a:lnTo>
                  <a:cubicBezTo>
                    <a:pt x="7818" y="286900"/>
                    <a:pt x="0" y="307366"/>
                    <a:pt x="0" y="328576"/>
                  </a:cubicBezTo>
                  <a:lnTo>
                    <a:pt x="0" y="1656375"/>
                  </a:lnTo>
                  <a:cubicBezTo>
                    <a:pt x="4" y="1703990"/>
                    <a:pt x="38604" y="1742587"/>
                    <a:pt x="86219" y="1742587"/>
                  </a:cubicBezTo>
                  <a:lnTo>
                    <a:pt x="804624" y="1742587"/>
                  </a:lnTo>
                  <a:cubicBezTo>
                    <a:pt x="829157" y="1742588"/>
                    <a:pt x="852529" y="1732137"/>
                    <a:pt x="868886" y="1713853"/>
                  </a:cubicBezTo>
                  <a:lnTo>
                    <a:pt x="965120" y="1606277"/>
                  </a:lnTo>
                  <a:close/>
                </a:path>
              </a:pathLst>
            </a:custGeom>
            <a:solidFill>
              <a:srgbClr val="1F2937"/>
            </a:solidFill>
            <a:ln cap="rnd" w="12700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9285211" y="2424358"/>
            <a:ext cx="8290090" cy="5906689"/>
          </a:xfrm>
          <a:custGeom>
            <a:avLst/>
            <a:gdLst/>
            <a:ahLst/>
            <a:cxnLst/>
            <a:rect r="r" b="b" t="t" l="l"/>
            <a:pathLst>
              <a:path h="5906689" w="8290090">
                <a:moveTo>
                  <a:pt x="0" y="0"/>
                </a:moveTo>
                <a:lnTo>
                  <a:pt x="8290089" y="0"/>
                </a:lnTo>
                <a:lnTo>
                  <a:pt x="8290089" y="5906689"/>
                </a:lnTo>
                <a:lnTo>
                  <a:pt x="0" y="5906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8085" y="2763660"/>
            <a:ext cx="8122643" cy="423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Formulation : 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1199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H0 : There is no significative difference 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i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n propor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tio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n 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of high ratin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g gam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es (≥ 4)</a:t>
            </a: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between multi and mono platforms games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- H1 : The proportion of high rating games is different between the two groups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 Statistical Test :</a:t>
            </a:r>
          </a:p>
          <a:p>
            <a:pPr algn="l" marL="0" indent="0" lvl="0">
              <a:lnSpc>
                <a:spcPts val="2520"/>
              </a:lnSpc>
            </a:pPr>
          </a:p>
          <a:p>
            <a:pPr algn="l" marL="0" indent="0" lvl="0">
              <a:lnSpc>
                <a:spcPts val="2520"/>
              </a:lnSpc>
            </a:pPr>
            <a:r>
              <a:rPr lang="en-US" sz="2100" spc="-115">
                <a:solidFill>
                  <a:srgbClr val="E0E7FF"/>
                </a:solidFill>
                <a:latin typeface="Work Sans"/>
                <a:ea typeface="Work Sans"/>
                <a:cs typeface="Work Sans"/>
                <a:sym typeface="Work Sans"/>
              </a:rPr>
              <a:t>We can perform a proportion z-test because there is two proportions</a:t>
            </a:r>
          </a:p>
          <a:p>
            <a:pPr algn="l" marL="0" indent="0" lvl="0">
              <a:lnSpc>
                <a:spcPts val="252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811701" y="1104900"/>
            <a:ext cx="11768814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spc="-219" b="true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H2. The proportion of high rating is higher for multi-platform games than for mono-platform</a:t>
            </a:r>
          </a:p>
          <a:p>
            <a:pPr algn="l">
              <a:lnSpc>
                <a:spcPts val="3999"/>
              </a:lnSpc>
            </a:pPr>
          </a:p>
          <a:p>
            <a:pPr algn="l" marL="0" indent="0" lvl="0">
              <a:lnSpc>
                <a:spcPts val="699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78085" y="7295642"/>
            <a:ext cx="9156562" cy="160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Reject H0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  <a:r>
              <a:rPr lang="en-US" b="true" sz="3260" spc="-179">
                <a:solidFill>
                  <a:srgbClr val="E0E7FF"/>
                </a:solidFill>
                <a:latin typeface="Work Sans Semi-Bold"/>
                <a:ea typeface="Work Sans Semi-Bold"/>
                <a:cs typeface="Work Sans Semi-Bold"/>
                <a:sym typeface="Work Sans Semi-Bold"/>
              </a:rPr>
              <a:t>→ The proportions are significantly different</a:t>
            </a:r>
          </a:p>
          <a:p>
            <a:pPr algn="l">
              <a:lnSpc>
                <a:spcPts val="42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DAG6jSaIcHQ</dc:identifier>
  <dcterms:modified xsi:type="dcterms:W3CDTF">2011-08-01T06:04:30Z</dcterms:modified>
  <cp:revision>1</cp:revision>
  <dc:title>Video Games Market Analysis</dc:title>
</cp:coreProperties>
</file>

<file path=docProps/thumbnail.jpeg>
</file>